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sldIdLst>
    <p:sldId id="343" r:id="rId2"/>
    <p:sldId id="344" r:id="rId3"/>
    <p:sldId id="345" r:id="rId4"/>
    <p:sldId id="346" r:id="rId5"/>
    <p:sldId id="347" r:id="rId6"/>
    <p:sldId id="328" r:id="rId7"/>
    <p:sldId id="257" r:id="rId8"/>
    <p:sldId id="275" r:id="rId9"/>
    <p:sldId id="260" r:id="rId10"/>
    <p:sldId id="258" r:id="rId11"/>
    <p:sldId id="259" r:id="rId12"/>
    <p:sldId id="296" r:id="rId13"/>
    <p:sldId id="293" r:id="rId14"/>
    <p:sldId id="281" r:id="rId15"/>
    <p:sldId id="300" r:id="rId16"/>
    <p:sldId id="301" r:id="rId17"/>
    <p:sldId id="302" r:id="rId18"/>
    <p:sldId id="284" r:id="rId19"/>
    <p:sldId id="297" r:id="rId20"/>
    <p:sldId id="298" r:id="rId21"/>
    <p:sldId id="299" r:id="rId22"/>
    <p:sldId id="282" r:id="rId23"/>
    <p:sldId id="341" r:id="rId24"/>
    <p:sldId id="292" r:id="rId25"/>
    <p:sldId id="304" r:id="rId26"/>
    <p:sldId id="305" r:id="rId27"/>
    <p:sldId id="306" r:id="rId28"/>
    <p:sldId id="307" r:id="rId29"/>
    <p:sldId id="285" r:id="rId30"/>
    <p:sldId id="294" r:id="rId31"/>
    <p:sldId id="295" r:id="rId32"/>
    <p:sldId id="283" r:id="rId33"/>
    <p:sldId id="308" r:id="rId34"/>
    <p:sldId id="348" r:id="rId35"/>
    <p:sldId id="349" r:id="rId36"/>
    <p:sldId id="350" r:id="rId37"/>
    <p:sldId id="351" r:id="rId38"/>
    <p:sldId id="309" r:id="rId39"/>
    <p:sldId id="286" r:id="rId40"/>
    <p:sldId id="320" r:id="rId41"/>
    <p:sldId id="313" r:id="rId42"/>
    <p:sldId id="314" r:id="rId43"/>
    <p:sldId id="315" r:id="rId44"/>
    <p:sldId id="316" r:id="rId45"/>
    <p:sldId id="317" r:id="rId46"/>
    <p:sldId id="318" r:id="rId47"/>
    <p:sldId id="319" r:id="rId48"/>
    <p:sldId id="287" r:id="rId49"/>
    <p:sldId id="352" r:id="rId50"/>
    <p:sldId id="353" r:id="rId51"/>
    <p:sldId id="354" r:id="rId52"/>
    <p:sldId id="355" r:id="rId53"/>
    <p:sldId id="356" r:id="rId54"/>
    <p:sldId id="357" r:id="rId55"/>
    <p:sldId id="323" r:id="rId56"/>
    <p:sldId id="263" r:id="rId57"/>
    <p:sldId id="264" r:id="rId58"/>
    <p:sldId id="276" r:id="rId59"/>
    <p:sldId id="265" r:id="rId60"/>
    <p:sldId id="277" r:id="rId61"/>
    <p:sldId id="267" r:id="rId62"/>
    <p:sldId id="290"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42" r:id="rId81"/>
    <p:sldId id="268" r:id="rId82"/>
    <p:sldId id="279" r:id="rId83"/>
    <p:sldId id="269" r:id="rId84"/>
    <p:sldId id="270" r:id="rId85"/>
    <p:sldId id="377" r:id="rId86"/>
    <p:sldId id="381" r:id="rId87"/>
    <p:sldId id="382" r:id="rId88"/>
    <p:sldId id="383" r:id="rId89"/>
    <p:sldId id="384" r:id="rId90"/>
    <p:sldId id="385" r:id="rId91"/>
    <p:sldId id="386" r:id="rId92"/>
    <p:sldId id="387" r:id="rId93"/>
    <p:sldId id="388" r:id="rId94"/>
    <p:sldId id="389" r:id="rId95"/>
    <p:sldId id="280"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86427" autoAdjust="0"/>
  </p:normalViewPr>
  <p:slideViewPr>
    <p:cSldViewPr snapToGrid="0">
      <p:cViewPr varScale="1">
        <p:scale>
          <a:sx n="112" d="100"/>
          <a:sy n="112" d="100"/>
        </p:scale>
        <p:origin x="414" y="96"/>
      </p:cViewPr>
      <p:guideLst/>
    </p:cSldViewPr>
  </p:slideViewPr>
  <p:outlineViewPr>
    <p:cViewPr>
      <p:scale>
        <a:sx n="33" d="100"/>
        <a:sy n="33" d="100"/>
      </p:scale>
      <p:origin x="0" y="-6834"/>
    </p:cViewPr>
  </p:outlin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200DA6-2A56-4FF3-B702-9B65051D39ED}" type="datetimeFigureOut">
              <a:rPr lang="en-US" smtClean="0"/>
              <a:t>6/17/2023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31C903-C55C-4ED6-BF3F-919D80827684}" type="slidenum">
              <a:rPr lang="en-US" smtClean="0"/>
              <a:t>‹#›</a:t>
            </a:fld>
            <a:endParaRPr lang="en-US"/>
          </a:p>
        </p:txBody>
      </p:sp>
    </p:spTree>
    <p:extLst>
      <p:ext uri="{BB962C8B-B14F-4D97-AF65-F5344CB8AC3E}">
        <p14:creationId xmlns:p14="http://schemas.microsoft.com/office/powerpoint/2010/main" val="361012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2</a:t>
            </a:fld>
            <a:endParaRPr lang="en-US"/>
          </a:p>
        </p:txBody>
      </p:sp>
    </p:spTree>
    <p:extLst>
      <p:ext uri="{BB962C8B-B14F-4D97-AF65-F5344CB8AC3E}">
        <p14:creationId xmlns:p14="http://schemas.microsoft.com/office/powerpoint/2010/main" val="195814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49</a:t>
            </a:fld>
            <a:endParaRPr lang="en-US"/>
          </a:p>
        </p:txBody>
      </p:sp>
    </p:spTree>
    <p:extLst>
      <p:ext uri="{BB962C8B-B14F-4D97-AF65-F5344CB8AC3E}">
        <p14:creationId xmlns:p14="http://schemas.microsoft.com/office/powerpoint/2010/main" val="243831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880B8D-2843-48F9-96FA-CE3EE6D6973A}" type="slidenum">
              <a:rPr lang="en-US" smtClean="0"/>
              <a:t>50</a:t>
            </a:fld>
            <a:endParaRPr lang="en-US"/>
          </a:p>
        </p:txBody>
      </p:sp>
    </p:spTree>
    <p:extLst>
      <p:ext uri="{BB962C8B-B14F-4D97-AF65-F5344CB8AC3E}">
        <p14:creationId xmlns:p14="http://schemas.microsoft.com/office/powerpoint/2010/main" val="9526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63</a:t>
            </a:fld>
            <a:endParaRPr lang="en-US"/>
          </a:p>
        </p:txBody>
      </p:sp>
    </p:spTree>
    <p:extLst>
      <p:ext uri="{BB962C8B-B14F-4D97-AF65-F5344CB8AC3E}">
        <p14:creationId xmlns:p14="http://schemas.microsoft.com/office/powerpoint/2010/main" val="397393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72</a:t>
            </a:fld>
            <a:endParaRPr lang="en-US"/>
          </a:p>
        </p:txBody>
      </p:sp>
    </p:spTree>
    <p:extLst>
      <p:ext uri="{BB962C8B-B14F-4D97-AF65-F5344CB8AC3E}">
        <p14:creationId xmlns:p14="http://schemas.microsoft.com/office/powerpoint/2010/main" val="352778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C903-C55C-4ED6-BF3F-919D80827684}" type="slidenum">
              <a:rPr lang="en-US" smtClean="0"/>
              <a:t>86</a:t>
            </a:fld>
            <a:endParaRPr lang="en-US"/>
          </a:p>
        </p:txBody>
      </p:sp>
    </p:spTree>
    <p:extLst>
      <p:ext uri="{BB962C8B-B14F-4D97-AF65-F5344CB8AC3E}">
        <p14:creationId xmlns:p14="http://schemas.microsoft.com/office/powerpoint/2010/main" val="415442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327443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16361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88914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32262-72B7-402D-94C1-8F493DDF943A}"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419426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832262-72B7-402D-94C1-8F493DDF943A}"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18571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832262-72B7-402D-94C1-8F493DDF943A}" type="datetimeFigureOut">
              <a:rPr lang="en-US" smtClean="0"/>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7924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832262-72B7-402D-94C1-8F493DDF943A}" type="datetimeFigureOut">
              <a:rPr lang="en-US" smtClean="0"/>
              <a:t>6/17/2023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01389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832262-72B7-402D-94C1-8F493DDF943A}" type="datetimeFigureOut">
              <a:rPr lang="en-US" smtClean="0"/>
              <a:t>6/17/2023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20750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32262-72B7-402D-94C1-8F493DDF943A}" type="datetimeFigureOut">
              <a:rPr lang="en-US" smtClean="0"/>
              <a:t>6/17/2023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27464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32262-72B7-402D-94C1-8F493DDF943A}" type="datetimeFigureOut">
              <a:rPr lang="en-US" smtClean="0"/>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14683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32262-72B7-402D-94C1-8F493DDF943A}" type="datetimeFigureOut">
              <a:rPr lang="en-US" smtClean="0"/>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2B146-462F-44BB-889D-B4D50FADDAE6}" type="slidenum">
              <a:rPr lang="en-US" smtClean="0"/>
              <a:t>‹#›</a:t>
            </a:fld>
            <a:endParaRPr lang="en-US"/>
          </a:p>
        </p:txBody>
      </p:sp>
    </p:spTree>
    <p:extLst>
      <p:ext uri="{BB962C8B-B14F-4D97-AF65-F5344CB8AC3E}">
        <p14:creationId xmlns:p14="http://schemas.microsoft.com/office/powerpoint/2010/main" val="3959925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600"/>
            </a:gs>
            <a:gs pos="74000">
              <a:srgbClr val="003300"/>
            </a:gs>
            <a:gs pos="83000">
              <a:srgbClr val="006600"/>
            </a:gs>
            <a:gs pos="100000">
              <a:srgbClr val="0033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32262-72B7-402D-94C1-8F493DDF943A}" type="datetimeFigureOut">
              <a:rPr lang="en-US" smtClean="0"/>
              <a:t>6/17/2023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2B146-462F-44BB-889D-B4D50FADDAE6}" type="slidenum">
              <a:rPr lang="en-US" smtClean="0"/>
              <a:t>‹#›</a:t>
            </a:fld>
            <a:endParaRPr lang="en-US"/>
          </a:p>
        </p:txBody>
      </p:sp>
    </p:spTree>
    <p:extLst>
      <p:ext uri="{BB962C8B-B14F-4D97-AF65-F5344CB8AC3E}">
        <p14:creationId xmlns:p14="http://schemas.microsoft.com/office/powerpoint/2010/main" val="694019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onelicense.net/search?term=joyful,+joyful,+we+adore+thee&amp;hymnal=&amp;hymn=&amp;page=1&amp;type=mass&amp;addition=Mass+of+the+Resurrection+(DeBruyn)\104&amp;downloads-only=false"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ucharisticrevival.org/post/national-eucharistic-revival-prayer"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Twenty-first Sunday in Ordinary time | St. Joseph's Par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12185374"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626" y="287338"/>
            <a:ext cx="12103100" cy="1477963"/>
          </a:xfrm>
        </p:spPr>
        <p:txBody>
          <a:bodyPr anchor="ctr"/>
          <a:lstStyle/>
          <a:p>
            <a:r>
              <a:rPr lang="en-US" b="1" dirty="0" smtClean="0">
                <a:solidFill>
                  <a:schemeClr val="bg1"/>
                </a:solidFill>
                <a:latin typeface="+mn-lt"/>
              </a:rPr>
              <a:t>11</a:t>
            </a:r>
            <a:r>
              <a:rPr lang="en-US" b="1" baseline="30000" dirty="0" smtClean="0">
                <a:solidFill>
                  <a:schemeClr val="bg1"/>
                </a:solidFill>
                <a:latin typeface="+mn-lt"/>
              </a:rPr>
              <a:t>TH</a:t>
            </a:r>
            <a:r>
              <a:rPr lang="en-US" b="1" dirty="0" smtClean="0">
                <a:solidFill>
                  <a:schemeClr val="bg1"/>
                </a:solidFill>
                <a:latin typeface="+mn-lt"/>
              </a:rPr>
              <a:t> SUNDAY IN ORDINARY TIME</a:t>
            </a:r>
            <a:endParaRPr lang="en-US" b="1" dirty="0">
              <a:solidFill>
                <a:schemeClr val="bg1"/>
              </a:solidFill>
              <a:latin typeface="+mn-lt"/>
            </a:endParaRPr>
          </a:p>
        </p:txBody>
      </p:sp>
      <p:sp>
        <p:nvSpPr>
          <p:cNvPr id="3" name="Subtitle 2"/>
          <p:cNvSpPr>
            <a:spLocks noGrp="1"/>
          </p:cNvSpPr>
          <p:nvPr>
            <p:ph type="subTitle" idx="1"/>
          </p:nvPr>
        </p:nvSpPr>
        <p:spPr>
          <a:xfrm>
            <a:off x="923365" y="1612900"/>
            <a:ext cx="9950824" cy="5245100"/>
          </a:xfrm>
        </p:spPr>
        <p:txBody>
          <a:bodyPr anchor="ctr">
            <a:normAutofit/>
          </a:bodyPr>
          <a:lstStyle/>
          <a:p>
            <a:r>
              <a:rPr lang="en-US" sz="6000" dirty="0" smtClean="0">
                <a:solidFill>
                  <a:schemeClr val="bg1"/>
                </a:solidFill>
              </a:rPr>
              <a:t>O Lord, hear my voice, for I have called you; be my help.  Do not abandon or forsake me, O God, my Savior!</a:t>
            </a:r>
            <a:endParaRPr lang="en-US" sz="6000" dirty="0">
              <a:solidFill>
                <a:schemeClr val="bg1"/>
              </a:solidFill>
            </a:endParaRPr>
          </a:p>
        </p:txBody>
      </p:sp>
      <p:sp>
        <p:nvSpPr>
          <p:cNvPr id="4" name="AutoShape 2" descr="ST. BENEDICT PARI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4709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460"/>
            <a:ext cx="12192000" cy="6470374"/>
          </a:xfrm>
        </p:spPr>
        <p:txBody>
          <a:bodyPr anchor="ctr">
            <a:noAutofit/>
          </a:bodyPr>
          <a:lstStyle/>
          <a:p>
            <a:pPr marL="0" indent="0" algn="ctr">
              <a:buNone/>
            </a:pPr>
            <a:r>
              <a:rPr lang="en-US" sz="6000" dirty="0" smtClean="0">
                <a:solidFill>
                  <a:schemeClr val="bg1"/>
                </a:solidFill>
              </a:rPr>
              <a:t>we give you thanks for your great glory, Lord God, heavenly King, O God, almighty Father. Lord Jesus Christ, Only Begotten Son, Lord God, Lamb of God, Son of the Father, </a:t>
            </a:r>
            <a:r>
              <a:rPr lang="en-US" sz="6000" dirty="0">
                <a:solidFill>
                  <a:schemeClr val="bg1"/>
                </a:solidFill>
              </a:rPr>
              <a:t>You take away the sins of the world, have mercy on us; You take away the sins of the world, receive our prayer; </a:t>
            </a:r>
            <a:endParaRPr lang="en-US" sz="6000" dirty="0" smtClean="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One License Song </a:t>
            </a:r>
            <a:r>
              <a:rPr lang="en-US" dirty="0">
                <a:solidFill>
                  <a:schemeClr val="bg1">
                    <a:lumMod val="50000"/>
                  </a:schemeClr>
                </a:solidFill>
              </a:rPr>
              <a:t>#30102338</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2163996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629400"/>
          </a:xfrm>
        </p:spPr>
        <p:txBody>
          <a:bodyPr anchor="ctr">
            <a:noAutofit/>
          </a:bodyPr>
          <a:lstStyle/>
          <a:p>
            <a:pPr marL="0" indent="0" algn="ctr">
              <a:buNone/>
            </a:pPr>
            <a:r>
              <a:rPr lang="en-US" sz="6000" dirty="0" smtClean="0">
                <a:solidFill>
                  <a:schemeClr val="bg1"/>
                </a:solidFill>
              </a:rPr>
              <a:t>You are seated at the right hand of the Father, have mercy on us. For you alone are the Holy One, you alone are the Lord, you alone are the Most High, Jesus Christ with the Holy Spirit in the glory, the glory of God the Father.  Amen.  Amen.</a:t>
            </a:r>
          </a:p>
        </p:txBody>
      </p:sp>
      <p:sp>
        <p:nvSpPr>
          <p:cNvPr id="4" name="Rectangle 3"/>
          <p:cNvSpPr/>
          <p:nvPr/>
        </p:nvSpPr>
        <p:spPr>
          <a:xfrm>
            <a:off x="0" y="6498596"/>
            <a:ext cx="12192000" cy="261610"/>
          </a:xfrm>
          <a:prstGeom prst="rect">
            <a:avLst/>
          </a:prstGeom>
        </p:spPr>
        <p:txBody>
          <a:bodyPr wrap="square">
            <a:spAutoFit/>
          </a:bodyPr>
          <a:lstStyle/>
          <a:p>
            <a:pPr algn="ctr"/>
            <a:r>
              <a:rPr lang="en-US" sz="1100"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sz="1100" dirty="0" err="1" smtClean="0">
                <a:solidFill>
                  <a:schemeClr val="bg1">
                    <a:lumMod val="50000"/>
                  </a:schemeClr>
                </a:solidFill>
                <a:latin typeface="Bahnschrift Light Condensed" panose="020B0502040204020203" pitchFamily="34" charset="0"/>
              </a:rPr>
              <a:t>DeBruyn</a:t>
            </a:r>
            <a:r>
              <a:rPr lang="en-US" sz="1100" dirty="0" smtClean="0">
                <a:solidFill>
                  <a:schemeClr val="bg1">
                    <a:lumMod val="50000"/>
                  </a:schemeClr>
                </a:solidFill>
                <a:latin typeface="Bahnschrift Light Condensed" panose="020B0502040204020203" pitchFamily="34" charset="0"/>
              </a:rPr>
              <a:t>, b. 1947, © 2002, 2009, Randall </a:t>
            </a:r>
            <a:r>
              <a:rPr lang="en-US" sz="1100" dirty="0" err="1" smtClean="0">
                <a:solidFill>
                  <a:schemeClr val="bg1">
                    <a:lumMod val="50000"/>
                  </a:schemeClr>
                </a:solidFill>
                <a:latin typeface="Bahnschrift Light Condensed" panose="020B0502040204020203" pitchFamily="34" charset="0"/>
              </a:rPr>
              <a:t>DeBruyn</a:t>
            </a:r>
            <a:r>
              <a:rPr lang="en-US" sz="1100" dirty="0" smtClean="0">
                <a:solidFill>
                  <a:schemeClr val="bg1">
                    <a:lumMod val="50000"/>
                  </a:schemeClr>
                </a:solidFill>
                <a:latin typeface="Bahnschrift Light Condensed" panose="020B0502040204020203" pitchFamily="34" charset="0"/>
              </a:rPr>
              <a:t>.  Published by OCP.  All rights reserved</a:t>
            </a:r>
            <a:r>
              <a:rPr lang="en-US" sz="1100" kern="0" dirty="0">
                <a:solidFill>
                  <a:schemeClr val="bg1">
                    <a:lumMod val="50000"/>
                  </a:schemeClr>
                </a:solidFill>
                <a:latin typeface="Bahnschrift Light Condensed" panose="020B0502040204020203" pitchFamily="34" charset="0"/>
                <a:cs typeface="Arial" pitchFamily="34" charset="0"/>
              </a:rPr>
              <a:t> One License #734524-A, One License Song </a:t>
            </a:r>
            <a:r>
              <a:rPr lang="en-US" sz="1100" dirty="0">
                <a:solidFill>
                  <a:schemeClr val="bg1">
                    <a:lumMod val="50000"/>
                  </a:schemeClr>
                </a:solidFill>
              </a:rPr>
              <a:t>#30102338</a:t>
            </a:r>
            <a:endParaRPr lang="en-US" sz="1100"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1184514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dirty="0"/>
          </a:p>
        </p:txBody>
      </p:sp>
      <p:pic>
        <p:nvPicPr>
          <p:cNvPr id="4"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8422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496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238756"/>
            <a:ext cx="12192000" cy="1325563"/>
          </a:xfrm>
          <a:solidFill>
            <a:schemeClr val="bg1"/>
          </a:solidFill>
        </p:spPr>
        <p:txBody>
          <a:bodyPr>
            <a:normAutofit/>
          </a:bodyPr>
          <a:lstStyle/>
          <a:p>
            <a:pPr algn="ctr"/>
            <a:r>
              <a:rPr lang="en-US" sz="6000" dirty="0" smtClean="0">
                <a:solidFill>
                  <a:srgbClr val="006600"/>
                </a:solidFill>
                <a:latin typeface="+mn-lt"/>
              </a:rPr>
              <a:t>BOOK OF EXODUS</a:t>
            </a:r>
            <a:endParaRPr lang="en-US" sz="6000" dirty="0">
              <a:solidFill>
                <a:srgbClr val="006600"/>
              </a:solidFill>
              <a:latin typeface="+mn-lt"/>
            </a:endParaRPr>
          </a:p>
        </p:txBody>
      </p:sp>
    </p:spTree>
    <p:extLst>
      <p:ext uri="{BB962C8B-B14F-4D97-AF65-F5344CB8AC3E}">
        <p14:creationId xmlns:p14="http://schemas.microsoft.com/office/powerpoint/2010/main" val="1362173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In those days, the Israelites came to the desert of Sinai and pitched camp.</a:t>
            </a:r>
            <a:r>
              <a:rPr lang="en-US" dirty="0">
                <a:solidFill>
                  <a:schemeClr val="bg1"/>
                </a:solidFill>
              </a:rPr>
              <a:t/>
            </a:r>
            <a:br>
              <a:rPr lang="en-US" dirty="0">
                <a:solidFill>
                  <a:schemeClr val="bg1"/>
                </a:solidFill>
              </a:rPr>
            </a:br>
            <a:r>
              <a:rPr lang="en-US" dirty="0">
                <a:solidFill>
                  <a:schemeClr val="bg1"/>
                </a:solidFill>
              </a:rPr>
              <a:t>While Israel was encamped here in front of the mountain,</a:t>
            </a:r>
            <a:r>
              <a:rPr lang="en-US" dirty="0">
                <a:solidFill>
                  <a:schemeClr val="bg1"/>
                </a:solidFill>
              </a:rPr>
              <a:t/>
            </a:r>
            <a:br>
              <a:rPr lang="en-US" dirty="0">
                <a:solidFill>
                  <a:schemeClr val="bg1"/>
                </a:solidFill>
              </a:rPr>
            </a:br>
            <a:r>
              <a:rPr lang="en-US" dirty="0">
                <a:solidFill>
                  <a:schemeClr val="bg1"/>
                </a:solidFill>
              </a:rPr>
              <a:t>Moses went up the mountain to God.</a:t>
            </a:r>
            <a:r>
              <a:rPr lang="en-US" dirty="0">
                <a:solidFill>
                  <a:schemeClr val="bg1"/>
                </a:solidFill>
              </a:rPr>
              <a:t/>
            </a:r>
            <a:br>
              <a:rPr lang="en-US" dirty="0">
                <a:solidFill>
                  <a:schemeClr val="bg1"/>
                </a:solidFill>
              </a:rPr>
            </a:br>
            <a:r>
              <a:rPr lang="en-US" dirty="0">
                <a:solidFill>
                  <a:schemeClr val="bg1"/>
                </a:solidFill>
              </a:rPr>
              <a:t>Then the LORD called to him and said,</a:t>
            </a:r>
            <a:r>
              <a:rPr lang="en-US" dirty="0">
                <a:solidFill>
                  <a:schemeClr val="bg1"/>
                </a:solidFill>
              </a:rPr>
              <a:t/>
            </a:r>
            <a:br>
              <a:rPr lang="en-US" dirty="0">
                <a:solidFill>
                  <a:schemeClr val="bg1"/>
                </a:solidFill>
              </a:rPr>
            </a:br>
            <a:r>
              <a:rPr lang="en-US" dirty="0">
                <a:solidFill>
                  <a:schemeClr val="bg1"/>
                </a:solidFill>
              </a:rPr>
              <a:t>“Thus shall you say to the house of Jacob;</a:t>
            </a:r>
            <a:endParaRPr lang="en-US" dirty="0">
              <a:solidFill>
                <a:schemeClr val="bg1"/>
              </a:solidFill>
            </a:endParaRPr>
          </a:p>
        </p:txBody>
      </p:sp>
    </p:spTree>
    <p:extLst>
      <p:ext uri="{BB962C8B-B14F-4D97-AF65-F5344CB8AC3E}">
        <p14:creationId xmlns:p14="http://schemas.microsoft.com/office/powerpoint/2010/main" val="2734699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tell the Israelites:</a:t>
            </a:r>
            <a:r>
              <a:rPr lang="en-US" dirty="0">
                <a:solidFill>
                  <a:schemeClr val="bg1"/>
                </a:solidFill>
              </a:rPr>
              <a:t/>
            </a:r>
            <a:br>
              <a:rPr lang="en-US" dirty="0">
                <a:solidFill>
                  <a:schemeClr val="bg1"/>
                </a:solidFill>
              </a:rPr>
            </a:br>
            <a:r>
              <a:rPr lang="en-US" dirty="0">
                <a:solidFill>
                  <a:schemeClr val="bg1"/>
                </a:solidFill>
              </a:rPr>
              <a:t>You have seen for yourselves how I treated the Egyptians</a:t>
            </a:r>
            <a:r>
              <a:rPr lang="en-US" dirty="0">
                <a:solidFill>
                  <a:schemeClr val="bg1"/>
                </a:solidFill>
              </a:rPr>
              <a:t/>
            </a:r>
            <a:br>
              <a:rPr lang="en-US" dirty="0">
                <a:solidFill>
                  <a:schemeClr val="bg1"/>
                </a:solidFill>
              </a:rPr>
            </a:br>
            <a:r>
              <a:rPr lang="en-US" dirty="0">
                <a:solidFill>
                  <a:schemeClr val="bg1"/>
                </a:solidFill>
              </a:rPr>
              <a:t>and how I bore you up on eagle wings</a:t>
            </a:r>
            <a:r>
              <a:rPr lang="en-US" dirty="0">
                <a:solidFill>
                  <a:schemeClr val="bg1"/>
                </a:solidFill>
              </a:rPr>
              <a:t/>
            </a:r>
            <a:br>
              <a:rPr lang="en-US" dirty="0">
                <a:solidFill>
                  <a:schemeClr val="bg1"/>
                </a:solidFill>
              </a:rPr>
            </a:br>
            <a:r>
              <a:rPr lang="en-US" dirty="0">
                <a:solidFill>
                  <a:schemeClr val="bg1"/>
                </a:solidFill>
              </a:rPr>
              <a:t>and brought you here to myself. </a:t>
            </a:r>
            <a:r>
              <a:rPr lang="en-US" dirty="0">
                <a:solidFill>
                  <a:schemeClr val="bg1"/>
                </a:solidFill>
              </a:rPr>
              <a:t/>
            </a:r>
            <a:br>
              <a:rPr lang="en-US" dirty="0">
                <a:solidFill>
                  <a:schemeClr val="bg1"/>
                </a:solidFill>
              </a:rPr>
            </a:br>
            <a:r>
              <a:rPr lang="en-US" dirty="0">
                <a:solidFill>
                  <a:schemeClr val="bg1"/>
                </a:solidFill>
              </a:rPr>
              <a:t>Therefore, if you hearken to my voice and keep my covenant,</a:t>
            </a:r>
            <a:endParaRPr lang="en-US" dirty="0">
              <a:solidFill>
                <a:schemeClr val="bg1"/>
              </a:solidFill>
            </a:endParaRPr>
          </a:p>
        </p:txBody>
      </p:sp>
    </p:spTree>
    <p:extLst>
      <p:ext uri="{BB962C8B-B14F-4D97-AF65-F5344CB8AC3E}">
        <p14:creationId xmlns:p14="http://schemas.microsoft.com/office/powerpoint/2010/main" val="35272197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you shall be my special possession,</a:t>
            </a:r>
            <a:r>
              <a:rPr lang="en-US" dirty="0">
                <a:solidFill>
                  <a:schemeClr val="bg1"/>
                </a:solidFill>
              </a:rPr>
              <a:t/>
            </a:r>
            <a:br>
              <a:rPr lang="en-US" dirty="0">
                <a:solidFill>
                  <a:schemeClr val="bg1"/>
                </a:solidFill>
              </a:rPr>
            </a:br>
            <a:r>
              <a:rPr lang="en-US" dirty="0">
                <a:solidFill>
                  <a:schemeClr val="bg1"/>
                </a:solidFill>
              </a:rPr>
              <a:t>dearer to me than all other people,</a:t>
            </a:r>
            <a:r>
              <a:rPr lang="en-US" dirty="0">
                <a:solidFill>
                  <a:schemeClr val="bg1"/>
                </a:solidFill>
              </a:rPr>
              <a:t/>
            </a:r>
            <a:br>
              <a:rPr lang="en-US" dirty="0">
                <a:solidFill>
                  <a:schemeClr val="bg1"/>
                </a:solidFill>
              </a:rPr>
            </a:br>
            <a:r>
              <a:rPr lang="en-US" dirty="0">
                <a:solidFill>
                  <a:schemeClr val="bg1"/>
                </a:solidFill>
              </a:rPr>
              <a:t>though all the earth is mine.</a:t>
            </a:r>
            <a:r>
              <a:rPr lang="en-US" dirty="0">
                <a:solidFill>
                  <a:schemeClr val="bg1"/>
                </a:solidFill>
              </a:rPr>
              <a:t/>
            </a:r>
            <a:br>
              <a:rPr lang="en-US" dirty="0">
                <a:solidFill>
                  <a:schemeClr val="bg1"/>
                </a:solidFill>
              </a:rPr>
            </a:br>
            <a:r>
              <a:rPr lang="en-US" dirty="0">
                <a:solidFill>
                  <a:schemeClr val="bg1"/>
                </a:solidFill>
              </a:rPr>
              <a:t>You shall be to me a kingdom of priests, a holy nation.”</a:t>
            </a:r>
            <a:endParaRPr lang="en-US" dirty="0">
              <a:solidFill>
                <a:schemeClr val="bg1"/>
              </a:solidFill>
            </a:endParaRPr>
          </a:p>
        </p:txBody>
      </p:sp>
    </p:spTree>
    <p:extLst>
      <p:ext uri="{BB962C8B-B14F-4D97-AF65-F5344CB8AC3E}">
        <p14:creationId xmlns:p14="http://schemas.microsoft.com/office/powerpoint/2010/main" val="26882576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1503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0" indent="0" algn="ctr">
              <a:buNone/>
            </a:pPr>
            <a:r>
              <a:rPr lang="en-US" sz="6000" dirty="0">
                <a:solidFill>
                  <a:schemeClr val="bg1"/>
                </a:solidFill>
              </a:rPr>
              <a:t> We are his people: </a:t>
            </a:r>
            <a:endParaRPr lang="en-US" sz="6000" dirty="0" smtClean="0">
              <a:solidFill>
                <a:schemeClr val="bg1"/>
              </a:solidFill>
            </a:endParaRPr>
          </a:p>
          <a:p>
            <a:pPr marL="0" indent="0" algn="ctr">
              <a:buNone/>
            </a:pPr>
            <a:r>
              <a:rPr lang="en-US" sz="6000" dirty="0" smtClean="0">
                <a:solidFill>
                  <a:schemeClr val="bg1"/>
                </a:solidFill>
              </a:rPr>
              <a:t>the </a:t>
            </a:r>
            <a:r>
              <a:rPr lang="en-US" sz="6000" dirty="0">
                <a:solidFill>
                  <a:schemeClr val="bg1"/>
                </a:solidFill>
              </a:rPr>
              <a:t>sheep of his flock.</a:t>
            </a:r>
            <a:endParaRPr lang="en-US" sz="6000" dirty="0">
              <a:solidFill>
                <a:schemeClr val="bg1"/>
              </a:solidFill>
            </a:endParaRPr>
          </a:p>
        </p:txBody>
      </p:sp>
      <p:sp>
        <p:nvSpPr>
          <p:cNvPr id="4"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smtClean="0">
                <a:solidFill>
                  <a:srgbClr val="006600"/>
                </a:solidFill>
                <a:latin typeface="+mn-lt"/>
              </a:rPr>
              <a:t>RESPONSORIAL PSALM</a:t>
            </a:r>
            <a:endParaRPr lang="en-US" sz="6600" dirty="0">
              <a:solidFill>
                <a:srgbClr val="006600"/>
              </a:solidFill>
              <a:latin typeface="+mn-lt"/>
            </a:endParaRPr>
          </a:p>
        </p:txBody>
      </p:sp>
    </p:spTree>
    <p:extLst>
      <p:ext uri="{BB962C8B-B14F-4D97-AF65-F5344CB8AC3E}">
        <p14:creationId xmlns:p14="http://schemas.microsoft.com/office/powerpoint/2010/main" val="148782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83717" cy="6862665"/>
          </a:xfrm>
          <a:prstGeom prst="rect">
            <a:avLst/>
          </a:prstGeom>
        </p:spPr>
      </p:pic>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GATHERING</a:t>
            </a:r>
            <a:endParaRPr lang="en-US" sz="6000" b="1" dirty="0">
              <a:solidFill>
                <a:srgbClr val="006600"/>
              </a:solidFill>
            </a:endParaRPr>
          </a:p>
        </p:txBody>
      </p:sp>
      <p:sp>
        <p:nvSpPr>
          <p:cNvPr id="6" name="Title 1"/>
          <p:cNvSpPr txBox="1">
            <a:spLocks/>
          </p:cNvSpPr>
          <p:nvPr/>
        </p:nvSpPr>
        <p:spPr>
          <a:xfrm>
            <a:off x="-8283" y="2846103"/>
            <a:ext cx="12192000" cy="1470025"/>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200" b="1" dirty="0" smtClean="0">
                <a:solidFill>
                  <a:schemeClr val="bg1"/>
                </a:solidFill>
                <a:latin typeface="Times New Roman" panose="02020603050405020304" pitchFamily="18" charset="0"/>
                <a:cs typeface="Times New Roman" panose="02020603050405020304" pitchFamily="18" charset="0"/>
              </a:rPr>
              <a:t>The House That Love Is Building</a:t>
            </a:r>
            <a:endParaRPr lang="en-US" sz="7200" b="1" dirty="0">
              <a:solidFill>
                <a:schemeClr val="bg1"/>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1362635" y="4364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1"/>
                </a:solidFill>
                <a:latin typeface="Times New Roman" panose="02020603050405020304" pitchFamily="18" charset="0"/>
                <a:cs typeface="Times New Roman" panose="02020603050405020304" pitchFamily="18" charset="0"/>
              </a:rPr>
              <a:t>Sarah Hart</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6F6A2CF-6B9B-4C72-931C-6F79E8B9CDBC}"/>
              </a:ext>
            </a:extLst>
          </p:cNvPr>
          <p:cNvSpPr txBox="1"/>
          <p:nvPr/>
        </p:nvSpPr>
        <p:spPr>
          <a:xfrm>
            <a:off x="0" y="6406595"/>
            <a:ext cx="12192000" cy="338554"/>
          </a:xfrm>
          <a:prstGeom prst="rect">
            <a:avLst/>
          </a:prstGeom>
          <a:noFill/>
        </p:spPr>
        <p:txBody>
          <a:bodyPr wrap="square" rtlCol="0">
            <a:spAutoFit/>
          </a:bodyPr>
          <a:lstStyle/>
          <a:p>
            <a:pPr algn="ctr"/>
            <a:r>
              <a:rPr lang="en-US" sz="1600" dirty="0">
                <a:solidFill>
                  <a:schemeClr val="bg1">
                    <a:lumMod val="50000"/>
                  </a:schemeClr>
                </a:solidFill>
                <a:latin typeface="Agency FB" panose="020B0503020202020204" pitchFamily="34" charset="0"/>
              </a:rPr>
              <a:t>© 2019, Sarah Hart. Published by Spirit &amp; Song®, a division of OCP. All rights reserved</a:t>
            </a:r>
            <a:r>
              <a:rPr lang="en-US" sz="1600" dirty="0">
                <a:solidFill>
                  <a:schemeClr val="bg1">
                    <a:lumMod val="50000"/>
                  </a:schemeClr>
                </a:solidFill>
                <a:latin typeface="Agency FB" panose="020B0503020202020204" pitchFamily="34" charset="0"/>
              </a:rPr>
              <a:t>.  Contributors</a:t>
            </a:r>
            <a:r>
              <a:rPr lang="en-US" sz="1600" dirty="0">
                <a:solidFill>
                  <a:schemeClr val="bg1">
                    <a:lumMod val="50000"/>
                  </a:schemeClr>
                </a:solidFill>
                <a:latin typeface="Agency FB" panose="020B0503020202020204" pitchFamily="34" charset="0"/>
              </a:rPr>
              <a:t>: Sarah </a:t>
            </a:r>
            <a:r>
              <a:rPr lang="en-US" sz="1600" dirty="0">
                <a:solidFill>
                  <a:schemeClr val="bg1">
                    <a:lumMod val="50000"/>
                  </a:schemeClr>
                </a:solidFill>
                <a:latin typeface="Agency FB" panose="020B0503020202020204" pitchFamily="34" charset="0"/>
              </a:rPr>
              <a:t>Hart  </a:t>
            </a:r>
            <a:r>
              <a:rPr lang="en-US" sz="1600" dirty="0">
                <a:solidFill>
                  <a:schemeClr val="bg1">
                    <a:lumMod val="50000"/>
                  </a:schemeClr>
                </a:solidFill>
                <a:latin typeface="Agency FB" panose="020B0503020202020204" pitchFamily="34" charset="0"/>
                <a:cs typeface="Arial" pitchFamily="34" charset="0"/>
              </a:rPr>
              <a:t>One </a:t>
            </a:r>
            <a:r>
              <a:rPr lang="en-US" sz="1600" dirty="0">
                <a:solidFill>
                  <a:schemeClr val="bg1">
                    <a:lumMod val="50000"/>
                  </a:schemeClr>
                </a:solidFill>
                <a:latin typeface="Agency FB" panose="020B0503020202020204" pitchFamily="34" charset="0"/>
                <a:cs typeface="Arial" pitchFamily="34" charset="0"/>
              </a:rPr>
              <a:t>License #734524-A One License </a:t>
            </a:r>
            <a:r>
              <a:rPr lang="en-US" sz="1600" dirty="0">
                <a:solidFill>
                  <a:schemeClr val="bg1">
                    <a:lumMod val="50000"/>
                  </a:schemeClr>
                </a:solidFill>
                <a:latin typeface="Agency FB" panose="020B0503020202020204" pitchFamily="34" charset="0"/>
                <a:cs typeface="Arial" pitchFamily="34" charset="0"/>
              </a:rPr>
              <a:t>Song#30145738</a:t>
            </a:r>
            <a:endParaRPr lang="en-US" sz="16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212738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Sing joyfully to the LORD, all you lands;</a:t>
            </a:r>
            <a:r>
              <a:rPr lang="en-US" dirty="0">
                <a:solidFill>
                  <a:schemeClr val="bg1"/>
                </a:solidFill>
              </a:rPr>
              <a:t/>
            </a:r>
            <a:br>
              <a:rPr lang="en-US" dirty="0">
                <a:solidFill>
                  <a:schemeClr val="bg1"/>
                </a:solidFill>
              </a:rPr>
            </a:br>
            <a:r>
              <a:rPr lang="en-US" dirty="0">
                <a:solidFill>
                  <a:schemeClr val="bg1"/>
                </a:solidFill>
              </a:rPr>
              <a:t>    serve the LORD with gladness;</a:t>
            </a:r>
            <a:r>
              <a:rPr lang="en-US" dirty="0">
                <a:solidFill>
                  <a:schemeClr val="bg1"/>
                </a:solidFill>
              </a:rPr>
              <a:t/>
            </a:r>
            <a:br>
              <a:rPr lang="en-US" dirty="0">
                <a:solidFill>
                  <a:schemeClr val="bg1"/>
                </a:solidFill>
              </a:rPr>
            </a:br>
            <a:r>
              <a:rPr lang="en-US" dirty="0">
                <a:solidFill>
                  <a:schemeClr val="bg1"/>
                </a:solidFill>
              </a:rPr>
              <a:t>    come before him with joyful song.</a:t>
            </a:r>
            <a:r>
              <a:rPr lang="en-US" dirty="0">
                <a:solidFill>
                  <a:schemeClr val="bg1"/>
                </a:solidFill>
              </a:rPr>
              <a:t/>
            </a:r>
            <a:br>
              <a:rPr lang="en-US" dirty="0">
                <a:solidFill>
                  <a:schemeClr val="bg1"/>
                </a:solidFill>
              </a:rPr>
            </a:br>
            <a:r>
              <a:rPr lang="en-US" b="1" i="1" dirty="0">
                <a:solidFill>
                  <a:schemeClr val="bg1"/>
                </a:solidFill>
              </a:rPr>
              <a:t>R. We are his people: the sheep of his flock.</a:t>
            </a:r>
            <a:endParaRPr lang="en-US" b="1" i="1" dirty="0">
              <a:solidFill>
                <a:schemeClr val="bg1"/>
              </a:solidFill>
            </a:endParaRPr>
          </a:p>
        </p:txBody>
      </p:sp>
    </p:spTree>
    <p:extLst>
      <p:ext uri="{BB962C8B-B14F-4D97-AF65-F5344CB8AC3E}">
        <p14:creationId xmlns:p14="http://schemas.microsoft.com/office/powerpoint/2010/main" val="3717999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Know that the LORD is God;</a:t>
            </a:r>
            <a:r>
              <a:rPr lang="en-US" dirty="0">
                <a:solidFill>
                  <a:schemeClr val="bg1"/>
                </a:solidFill>
              </a:rPr>
              <a:t/>
            </a:r>
            <a:br>
              <a:rPr lang="en-US" dirty="0">
                <a:solidFill>
                  <a:schemeClr val="bg1"/>
                </a:solidFill>
              </a:rPr>
            </a:br>
            <a:r>
              <a:rPr lang="en-US" dirty="0">
                <a:solidFill>
                  <a:schemeClr val="bg1"/>
                </a:solidFill>
              </a:rPr>
              <a:t>    he made us, his we are;</a:t>
            </a:r>
            <a:r>
              <a:rPr lang="en-US" dirty="0">
                <a:solidFill>
                  <a:schemeClr val="bg1"/>
                </a:solidFill>
              </a:rPr>
              <a:t/>
            </a:r>
            <a:br>
              <a:rPr lang="en-US" dirty="0">
                <a:solidFill>
                  <a:schemeClr val="bg1"/>
                </a:solidFill>
              </a:rPr>
            </a:br>
            <a:r>
              <a:rPr lang="en-US" dirty="0">
                <a:solidFill>
                  <a:schemeClr val="bg1"/>
                </a:solidFill>
              </a:rPr>
              <a:t>    his people, the flock he tends.</a:t>
            </a:r>
            <a:r>
              <a:rPr lang="en-US" dirty="0">
                <a:solidFill>
                  <a:schemeClr val="bg1"/>
                </a:solidFill>
              </a:rPr>
              <a:t/>
            </a:r>
            <a:br>
              <a:rPr lang="en-US" dirty="0">
                <a:solidFill>
                  <a:schemeClr val="bg1"/>
                </a:solidFill>
              </a:rPr>
            </a:br>
            <a:r>
              <a:rPr lang="en-US" b="1" i="1" dirty="0">
                <a:solidFill>
                  <a:schemeClr val="bg1"/>
                </a:solidFill>
              </a:rPr>
              <a:t>R. We are his people: the sheep of his flock.</a:t>
            </a:r>
            <a:endParaRPr lang="en-US" b="1" i="1" dirty="0">
              <a:solidFill>
                <a:schemeClr val="bg1"/>
              </a:solidFill>
            </a:endParaRPr>
          </a:p>
        </p:txBody>
      </p:sp>
    </p:spTree>
    <p:extLst>
      <p:ext uri="{BB962C8B-B14F-4D97-AF65-F5344CB8AC3E}">
        <p14:creationId xmlns:p14="http://schemas.microsoft.com/office/powerpoint/2010/main" val="892894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The LORD is good:</a:t>
            </a:r>
            <a:r>
              <a:rPr lang="en-US" dirty="0">
                <a:solidFill>
                  <a:schemeClr val="bg1"/>
                </a:solidFill>
              </a:rPr>
              <a:t/>
            </a:r>
            <a:br>
              <a:rPr lang="en-US" dirty="0">
                <a:solidFill>
                  <a:schemeClr val="bg1"/>
                </a:solidFill>
              </a:rPr>
            </a:br>
            <a:r>
              <a:rPr lang="en-US" dirty="0">
                <a:solidFill>
                  <a:schemeClr val="bg1"/>
                </a:solidFill>
              </a:rPr>
              <a:t>    his kindness endures forever,</a:t>
            </a:r>
            <a:r>
              <a:rPr lang="en-US" dirty="0">
                <a:solidFill>
                  <a:schemeClr val="bg1"/>
                </a:solidFill>
              </a:rPr>
              <a:t/>
            </a:r>
            <a:br>
              <a:rPr lang="en-US" dirty="0">
                <a:solidFill>
                  <a:schemeClr val="bg1"/>
                </a:solidFill>
              </a:rPr>
            </a:br>
            <a:r>
              <a:rPr lang="en-US" dirty="0">
                <a:solidFill>
                  <a:schemeClr val="bg1"/>
                </a:solidFill>
              </a:rPr>
              <a:t>    and his faithfulness to all generations.</a:t>
            </a:r>
            <a:r>
              <a:rPr lang="en-US" dirty="0">
                <a:solidFill>
                  <a:schemeClr val="bg1"/>
                </a:solidFill>
              </a:rPr>
              <a:t/>
            </a:r>
            <a:br>
              <a:rPr lang="en-US" dirty="0">
                <a:solidFill>
                  <a:schemeClr val="bg1"/>
                </a:solidFill>
              </a:rPr>
            </a:br>
            <a:r>
              <a:rPr lang="en-US" b="1" i="1" dirty="0">
                <a:solidFill>
                  <a:schemeClr val="bg1"/>
                </a:solidFill>
              </a:rPr>
              <a:t>R. We are his people: the sheep of his flock.</a:t>
            </a:r>
            <a:endParaRPr lang="en-US" b="1" i="1" dirty="0">
              <a:solidFill>
                <a:schemeClr val="bg1"/>
              </a:solidFill>
            </a:endParaRPr>
          </a:p>
        </p:txBody>
      </p:sp>
    </p:spTree>
    <p:extLst>
      <p:ext uri="{BB962C8B-B14F-4D97-AF65-F5344CB8AC3E}">
        <p14:creationId xmlns:p14="http://schemas.microsoft.com/office/powerpoint/2010/main" val="517260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90770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
        <p:nvSpPr>
          <p:cNvPr id="5" name="Title 1"/>
          <p:cNvSpPr txBox="1">
            <a:spLocks/>
          </p:cNvSpPr>
          <p:nvPr/>
        </p:nvSpPr>
        <p:spPr>
          <a:xfrm>
            <a:off x="1" y="230188"/>
            <a:ext cx="12192000" cy="1325563"/>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LETTER OF SAINT PAUL TO THE ROMANS</a:t>
            </a:r>
            <a:endParaRPr lang="en-US" sz="6000" b="1" dirty="0">
              <a:solidFill>
                <a:srgbClr val="006600"/>
              </a:solidFill>
            </a:endParaRPr>
          </a:p>
        </p:txBody>
      </p:sp>
    </p:spTree>
    <p:extLst>
      <p:ext uri="{BB962C8B-B14F-4D97-AF65-F5344CB8AC3E}">
        <p14:creationId xmlns:p14="http://schemas.microsoft.com/office/powerpoint/2010/main" val="28306036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Brothers and sisters:</a:t>
            </a:r>
            <a:r>
              <a:rPr lang="en-US" dirty="0">
                <a:solidFill>
                  <a:schemeClr val="bg1"/>
                </a:solidFill>
              </a:rPr>
              <a:t/>
            </a:r>
            <a:br>
              <a:rPr lang="en-US" dirty="0">
                <a:solidFill>
                  <a:schemeClr val="bg1"/>
                </a:solidFill>
              </a:rPr>
            </a:br>
            <a:r>
              <a:rPr lang="en-US" dirty="0">
                <a:solidFill>
                  <a:schemeClr val="bg1"/>
                </a:solidFill>
              </a:rPr>
              <a:t>Christ, while we were still helpless, </a:t>
            </a:r>
            <a:r>
              <a:rPr lang="en-US" dirty="0">
                <a:solidFill>
                  <a:schemeClr val="bg1"/>
                </a:solidFill>
              </a:rPr>
              <a:t/>
            </a:r>
            <a:br>
              <a:rPr lang="en-US" dirty="0">
                <a:solidFill>
                  <a:schemeClr val="bg1"/>
                </a:solidFill>
              </a:rPr>
            </a:br>
            <a:r>
              <a:rPr lang="en-US" dirty="0">
                <a:solidFill>
                  <a:schemeClr val="bg1"/>
                </a:solidFill>
              </a:rPr>
              <a:t>yet died at the appointed time for the ungodly.</a:t>
            </a:r>
            <a:r>
              <a:rPr lang="en-US" dirty="0">
                <a:solidFill>
                  <a:schemeClr val="bg1"/>
                </a:solidFill>
              </a:rPr>
              <a:t/>
            </a:r>
            <a:br>
              <a:rPr lang="en-US" dirty="0">
                <a:solidFill>
                  <a:schemeClr val="bg1"/>
                </a:solidFill>
              </a:rPr>
            </a:br>
            <a:r>
              <a:rPr lang="en-US" dirty="0">
                <a:solidFill>
                  <a:schemeClr val="bg1"/>
                </a:solidFill>
              </a:rPr>
              <a:t>Indeed, only with difficulty does one die for a just person,</a:t>
            </a:r>
            <a:r>
              <a:rPr lang="en-US" dirty="0">
                <a:solidFill>
                  <a:schemeClr val="bg1"/>
                </a:solidFill>
              </a:rPr>
              <a:t/>
            </a:r>
            <a:br>
              <a:rPr lang="en-US" dirty="0">
                <a:solidFill>
                  <a:schemeClr val="bg1"/>
                </a:solidFill>
              </a:rPr>
            </a:br>
            <a:r>
              <a:rPr lang="en-US" dirty="0">
                <a:solidFill>
                  <a:schemeClr val="bg1"/>
                </a:solidFill>
              </a:rPr>
              <a:t>though perhaps for a good person</a:t>
            </a:r>
            <a:r>
              <a:rPr lang="en-US" dirty="0">
                <a:solidFill>
                  <a:schemeClr val="bg1"/>
                </a:solidFill>
              </a:rPr>
              <a:t/>
            </a:r>
            <a:br>
              <a:rPr lang="en-US" dirty="0">
                <a:solidFill>
                  <a:schemeClr val="bg1"/>
                </a:solidFill>
              </a:rPr>
            </a:br>
            <a:r>
              <a:rPr lang="en-US" dirty="0">
                <a:solidFill>
                  <a:schemeClr val="bg1"/>
                </a:solidFill>
              </a:rPr>
              <a:t>one might even find courage to die.</a:t>
            </a:r>
            <a:endParaRPr lang="en-US" dirty="0">
              <a:solidFill>
                <a:schemeClr val="bg1"/>
              </a:solidFill>
            </a:endParaRPr>
          </a:p>
        </p:txBody>
      </p:sp>
    </p:spTree>
    <p:extLst>
      <p:ext uri="{BB962C8B-B14F-4D97-AF65-F5344CB8AC3E}">
        <p14:creationId xmlns:p14="http://schemas.microsoft.com/office/powerpoint/2010/main" val="123550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But God proves his love for us</a:t>
            </a:r>
            <a:r>
              <a:rPr lang="en-US" dirty="0">
                <a:solidFill>
                  <a:schemeClr val="bg1"/>
                </a:solidFill>
              </a:rPr>
              <a:t/>
            </a:r>
            <a:br>
              <a:rPr lang="en-US" dirty="0">
                <a:solidFill>
                  <a:schemeClr val="bg1"/>
                </a:solidFill>
              </a:rPr>
            </a:br>
            <a:r>
              <a:rPr lang="en-US" dirty="0">
                <a:solidFill>
                  <a:schemeClr val="bg1"/>
                </a:solidFill>
              </a:rPr>
              <a:t>in that while we were still sinners Christ died for us.</a:t>
            </a:r>
            <a:r>
              <a:rPr lang="en-US" dirty="0">
                <a:solidFill>
                  <a:schemeClr val="bg1"/>
                </a:solidFill>
              </a:rPr>
              <a:t/>
            </a:r>
            <a:br>
              <a:rPr lang="en-US" dirty="0">
                <a:solidFill>
                  <a:schemeClr val="bg1"/>
                </a:solidFill>
              </a:rPr>
            </a:br>
            <a:r>
              <a:rPr lang="en-US" dirty="0">
                <a:solidFill>
                  <a:schemeClr val="bg1"/>
                </a:solidFill>
              </a:rPr>
              <a:t>How much more then, since we are now justified by his blood,</a:t>
            </a:r>
            <a:r>
              <a:rPr lang="en-US" dirty="0">
                <a:solidFill>
                  <a:schemeClr val="bg1"/>
                </a:solidFill>
              </a:rPr>
              <a:t/>
            </a:r>
            <a:br>
              <a:rPr lang="en-US" dirty="0">
                <a:solidFill>
                  <a:schemeClr val="bg1"/>
                </a:solidFill>
              </a:rPr>
            </a:br>
            <a:r>
              <a:rPr lang="en-US" dirty="0">
                <a:solidFill>
                  <a:schemeClr val="bg1"/>
                </a:solidFill>
              </a:rPr>
              <a:t>will we be saved through him from the wrath.</a:t>
            </a:r>
            <a:endParaRPr lang="en-US" dirty="0">
              <a:solidFill>
                <a:schemeClr val="bg1"/>
              </a:solidFill>
            </a:endParaRPr>
          </a:p>
        </p:txBody>
      </p:sp>
    </p:spTree>
    <p:extLst>
      <p:ext uri="{BB962C8B-B14F-4D97-AF65-F5344CB8AC3E}">
        <p14:creationId xmlns:p14="http://schemas.microsoft.com/office/powerpoint/2010/main" val="2859981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Indeed, if, while we were enemies,</a:t>
            </a:r>
            <a:r>
              <a:rPr lang="en-US" dirty="0">
                <a:solidFill>
                  <a:schemeClr val="bg1"/>
                </a:solidFill>
              </a:rPr>
              <a:t/>
            </a:r>
            <a:br>
              <a:rPr lang="en-US" dirty="0">
                <a:solidFill>
                  <a:schemeClr val="bg1"/>
                </a:solidFill>
              </a:rPr>
            </a:br>
            <a:r>
              <a:rPr lang="en-US" dirty="0">
                <a:solidFill>
                  <a:schemeClr val="bg1"/>
                </a:solidFill>
              </a:rPr>
              <a:t>we were reconciled to God through the death of his Son,</a:t>
            </a:r>
            <a:r>
              <a:rPr lang="en-US" dirty="0">
                <a:solidFill>
                  <a:schemeClr val="bg1"/>
                </a:solidFill>
              </a:rPr>
              <a:t/>
            </a:r>
            <a:br>
              <a:rPr lang="en-US" dirty="0">
                <a:solidFill>
                  <a:schemeClr val="bg1"/>
                </a:solidFill>
              </a:rPr>
            </a:br>
            <a:r>
              <a:rPr lang="en-US" dirty="0">
                <a:solidFill>
                  <a:schemeClr val="bg1"/>
                </a:solidFill>
              </a:rPr>
              <a:t>how much more, once reconciled,</a:t>
            </a:r>
            <a:r>
              <a:rPr lang="en-US" dirty="0">
                <a:solidFill>
                  <a:schemeClr val="bg1"/>
                </a:solidFill>
              </a:rPr>
              <a:t/>
            </a:r>
            <a:br>
              <a:rPr lang="en-US" dirty="0">
                <a:solidFill>
                  <a:schemeClr val="bg1"/>
                </a:solidFill>
              </a:rPr>
            </a:br>
            <a:r>
              <a:rPr lang="en-US" dirty="0">
                <a:solidFill>
                  <a:schemeClr val="bg1"/>
                </a:solidFill>
              </a:rPr>
              <a:t>will we be saved by his life.</a:t>
            </a:r>
            <a:endParaRPr lang="en-US" dirty="0">
              <a:solidFill>
                <a:schemeClr val="bg1"/>
              </a:solidFill>
            </a:endParaRPr>
          </a:p>
        </p:txBody>
      </p:sp>
    </p:spTree>
    <p:extLst>
      <p:ext uri="{BB962C8B-B14F-4D97-AF65-F5344CB8AC3E}">
        <p14:creationId xmlns:p14="http://schemas.microsoft.com/office/powerpoint/2010/main" val="20098805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Not only that,</a:t>
            </a:r>
            <a:r>
              <a:rPr lang="en-US" dirty="0">
                <a:solidFill>
                  <a:schemeClr val="bg1"/>
                </a:solidFill>
              </a:rPr>
              <a:t/>
            </a:r>
            <a:br>
              <a:rPr lang="en-US" dirty="0">
                <a:solidFill>
                  <a:schemeClr val="bg1"/>
                </a:solidFill>
              </a:rPr>
            </a:br>
            <a:r>
              <a:rPr lang="en-US" dirty="0">
                <a:solidFill>
                  <a:schemeClr val="bg1"/>
                </a:solidFill>
              </a:rPr>
              <a:t>but we also boast of God through our Lord Jesus Christ,</a:t>
            </a:r>
            <a:r>
              <a:rPr lang="en-US" dirty="0">
                <a:solidFill>
                  <a:schemeClr val="bg1"/>
                </a:solidFill>
              </a:rPr>
              <a:t/>
            </a:r>
            <a:br>
              <a:rPr lang="en-US" dirty="0">
                <a:solidFill>
                  <a:schemeClr val="bg1"/>
                </a:solidFill>
              </a:rPr>
            </a:br>
            <a:r>
              <a:rPr lang="en-US" dirty="0">
                <a:solidFill>
                  <a:schemeClr val="bg1"/>
                </a:solidFill>
              </a:rPr>
              <a:t>through whom we have now received reconciliation.</a:t>
            </a:r>
            <a:endParaRPr lang="en-US" dirty="0">
              <a:solidFill>
                <a:schemeClr val="bg1"/>
              </a:solidFill>
            </a:endParaRPr>
          </a:p>
        </p:txBody>
      </p:sp>
    </p:spTree>
    <p:extLst>
      <p:ext uri="{BB962C8B-B14F-4D97-AF65-F5344CB8AC3E}">
        <p14:creationId xmlns:p14="http://schemas.microsoft.com/office/powerpoint/2010/main" val="3939788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4"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25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81"/>
            <a:ext cx="12090400" cy="6400800"/>
          </a:xfrm>
        </p:spPr>
        <p:txBody>
          <a:bodyPr anchor="ctr">
            <a:normAutofit/>
          </a:bodyPr>
          <a:lstStyle/>
          <a:p>
            <a:pPr marL="0" indent="0" algn="ctr">
              <a:buNone/>
            </a:pPr>
            <a:r>
              <a:rPr lang="en-US" dirty="0">
                <a:solidFill>
                  <a:schemeClr val="bg1"/>
                </a:solidFill>
                <a:latin typeface="Times New Roman" panose="02020603050405020304" pitchFamily="18" charset="0"/>
                <a:cs typeface="Times New Roman" panose="02020603050405020304" pitchFamily="18" charset="0"/>
              </a:rPr>
              <a:t>Verse 1</a:t>
            </a:r>
          </a:p>
          <a:p>
            <a:pPr marL="0" indent="0" algn="ctr">
              <a:spcBef>
                <a:spcPts val="0"/>
              </a:spcBef>
              <a:buNone/>
            </a:pPr>
            <a:r>
              <a:rPr lang="en-US" sz="5733" dirty="0">
                <a:solidFill>
                  <a:schemeClr val="bg1"/>
                </a:solidFill>
                <a:latin typeface="Times New Roman" panose="02020603050405020304" pitchFamily="18" charset="0"/>
                <a:cs typeface="Times New Roman" panose="02020603050405020304" pitchFamily="18" charset="0"/>
              </a:rPr>
              <a:t>In the house that Love is building there is room enough for all, endless welcome in her rafters, mercy singing through her walls.  Here is refuge for all people from every tribe and tongue.  In the house that Love is building there is room for everyone.</a:t>
            </a:r>
            <a:endParaRPr lang="en-US" sz="5733"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6F6A2CF-6B9B-4C72-931C-6F79E8B9CDBC}"/>
              </a:ext>
            </a:extLst>
          </p:cNvPr>
          <p:cNvSpPr txBox="1"/>
          <p:nvPr/>
        </p:nvSpPr>
        <p:spPr>
          <a:xfrm>
            <a:off x="0" y="6406595"/>
            <a:ext cx="12192000" cy="338554"/>
          </a:xfrm>
          <a:prstGeom prst="rect">
            <a:avLst/>
          </a:prstGeom>
          <a:noFill/>
        </p:spPr>
        <p:txBody>
          <a:bodyPr wrap="square" rtlCol="0">
            <a:spAutoFit/>
          </a:bodyPr>
          <a:lstStyle/>
          <a:p>
            <a:pPr algn="ctr"/>
            <a:r>
              <a:rPr lang="en-US" sz="1600" dirty="0">
                <a:solidFill>
                  <a:schemeClr val="bg1">
                    <a:lumMod val="50000"/>
                  </a:schemeClr>
                </a:solidFill>
                <a:latin typeface="Agency FB" panose="020B0503020202020204" pitchFamily="34" charset="0"/>
              </a:rPr>
              <a:t>© 2019, Sarah Hart. Published by Spirit &amp; Song®, a division of OCP. All rights reserved</a:t>
            </a:r>
            <a:r>
              <a:rPr lang="en-US" sz="1600" dirty="0">
                <a:solidFill>
                  <a:schemeClr val="bg1">
                    <a:lumMod val="50000"/>
                  </a:schemeClr>
                </a:solidFill>
                <a:latin typeface="Agency FB" panose="020B0503020202020204" pitchFamily="34" charset="0"/>
              </a:rPr>
              <a:t>.  Contributors</a:t>
            </a:r>
            <a:r>
              <a:rPr lang="en-US" sz="1600" dirty="0">
                <a:solidFill>
                  <a:schemeClr val="bg1">
                    <a:lumMod val="50000"/>
                  </a:schemeClr>
                </a:solidFill>
                <a:latin typeface="Agency FB" panose="020B0503020202020204" pitchFamily="34" charset="0"/>
              </a:rPr>
              <a:t>: Sarah </a:t>
            </a:r>
            <a:r>
              <a:rPr lang="en-US" sz="1600" dirty="0">
                <a:solidFill>
                  <a:schemeClr val="bg1">
                    <a:lumMod val="50000"/>
                  </a:schemeClr>
                </a:solidFill>
                <a:latin typeface="Agency FB" panose="020B0503020202020204" pitchFamily="34" charset="0"/>
              </a:rPr>
              <a:t>Hart  </a:t>
            </a:r>
            <a:r>
              <a:rPr lang="en-US" sz="1600" dirty="0">
                <a:solidFill>
                  <a:schemeClr val="bg1">
                    <a:lumMod val="50000"/>
                  </a:schemeClr>
                </a:solidFill>
                <a:latin typeface="Agency FB" panose="020B0503020202020204" pitchFamily="34" charset="0"/>
                <a:cs typeface="Arial" pitchFamily="34" charset="0"/>
              </a:rPr>
              <a:t>One </a:t>
            </a:r>
            <a:r>
              <a:rPr lang="en-US" sz="1600" dirty="0">
                <a:solidFill>
                  <a:schemeClr val="bg1">
                    <a:lumMod val="50000"/>
                  </a:schemeClr>
                </a:solidFill>
                <a:latin typeface="Agency FB" panose="020B0503020202020204" pitchFamily="34" charset="0"/>
                <a:cs typeface="Arial" pitchFamily="34" charset="0"/>
              </a:rPr>
              <a:t>License #734524-A One License </a:t>
            </a:r>
            <a:r>
              <a:rPr lang="en-US" sz="1600" dirty="0">
                <a:solidFill>
                  <a:schemeClr val="bg1">
                    <a:lumMod val="50000"/>
                  </a:schemeClr>
                </a:solidFill>
                <a:latin typeface="Agency FB" panose="020B0503020202020204" pitchFamily="34" charset="0"/>
                <a:cs typeface="Arial" pitchFamily="34" charset="0"/>
              </a:rPr>
              <a:t>Song#30145738</a:t>
            </a:r>
            <a:endParaRPr lang="en-US" sz="16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3540169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133083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0" indent="0" algn="ctr">
              <a:buNone/>
            </a:pPr>
            <a:r>
              <a:rPr lang="en-US" sz="6000" dirty="0">
                <a:solidFill>
                  <a:schemeClr val="bg1"/>
                </a:solidFill>
              </a:rPr>
              <a:t>R.    Alleluia, alleluia.</a:t>
            </a:r>
            <a:r>
              <a:rPr lang="en-US" sz="6000" dirty="0">
                <a:solidFill>
                  <a:schemeClr val="bg1"/>
                </a:solidFill>
              </a:rPr>
              <a:t/>
            </a:r>
            <a:br>
              <a:rPr lang="en-US" sz="6000" dirty="0">
                <a:solidFill>
                  <a:schemeClr val="bg1"/>
                </a:solidFill>
              </a:rPr>
            </a:br>
            <a:r>
              <a:rPr lang="en-US" sz="6000" dirty="0">
                <a:solidFill>
                  <a:schemeClr val="bg1"/>
                </a:solidFill>
              </a:rPr>
              <a:t>The kingdom of God is at hand.</a:t>
            </a:r>
            <a:r>
              <a:rPr lang="en-US" sz="6000" dirty="0">
                <a:solidFill>
                  <a:schemeClr val="bg1"/>
                </a:solidFill>
              </a:rPr>
              <a:t/>
            </a:r>
            <a:br>
              <a:rPr lang="en-US" sz="6000" dirty="0">
                <a:solidFill>
                  <a:schemeClr val="bg1"/>
                </a:solidFill>
              </a:rPr>
            </a:br>
            <a:r>
              <a:rPr lang="en-US" sz="6000" dirty="0">
                <a:solidFill>
                  <a:schemeClr val="bg1"/>
                </a:solidFill>
              </a:rPr>
              <a:t>Repent and believe in the Gospel. </a:t>
            </a:r>
            <a:r>
              <a:rPr lang="en-US" sz="6000" dirty="0">
                <a:solidFill>
                  <a:schemeClr val="bg1"/>
                </a:solidFill>
              </a:rPr>
              <a:t/>
            </a:r>
            <a:br>
              <a:rPr lang="en-US" sz="6000" dirty="0">
                <a:solidFill>
                  <a:schemeClr val="bg1"/>
                </a:solidFill>
              </a:rPr>
            </a:br>
            <a:r>
              <a:rPr lang="en-US" sz="6000" b="1" i="1" dirty="0">
                <a:solidFill>
                  <a:schemeClr val="bg1"/>
                </a:solidFill>
              </a:rPr>
              <a:t>R.   Alleluia, alleluia.</a:t>
            </a:r>
            <a:endParaRPr lang="en-US" sz="6000" b="1" i="1" dirty="0">
              <a:solidFill>
                <a:schemeClr val="bg1"/>
              </a:solidFill>
            </a:endParaRPr>
          </a:p>
        </p:txBody>
      </p:sp>
      <p:sp>
        <p:nvSpPr>
          <p:cNvPr id="4"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GOSPEL ACCLAMATION</a:t>
            </a:r>
            <a:endParaRPr lang="en-US" sz="6000" b="1" dirty="0">
              <a:solidFill>
                <a:srgbClr val="006600"/>
              </a:solidFill>
            </a:endParaRPr>
          </a:p>
        </p:txBody>
      </p:sp>
    </p:spTree>
    <p:extLst>
      <p:ext uri="{BB962C8B-B14F-4D97-AF65-F5344CB8AC3E}">
        <p14:creationId xmlns:p14="http://schemas.microsoft.com/office/powerpoint/2010/main" val="2398403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a:xfrm>
            <a:off x="0" y="278512"/>
            <a:ext cx="12192000" cy="1325563"/>
          </a:xfrm>
          <a:solidFill>
            <a:schemeClr val="bg1"/>
          </a:solidFill>
        </p:spPr>
        <p:txBody>
          <a:bodyPr>
            <a:normAutofit fontScale="90000"/>
          </a:bodyPr>
          <a:lstStyle/>
          <a:p>
            <a:pPr algn="ctr"/>
            <a:r>
              <a:rPr lang="en-US" sz="6000" dirty="0" smtClean="0">
                <a:solidFill>
                  <a:srgbClr val="006600"/>
                </a:solidFill>
                <a:latin typeface="+mn-lt"/>
              </a:rPr>
              <a:t>HOLY GOSPEL ACCORDING TO MATTHEW</a:t>
            </a:r>
            <a:endParaRPr lang="en-US" sz="6000" dirty="0">
              <a:solidFill>
                <a:srgbClr val="006600"/>
              </a:solidFill>
              <a:latin typeface="+mn-lt"/>
            </a:endParaRPr>
          </a:p>
        </p:txBody>
      </p:sp>
    </p:spTree>
    <p:extLst>
      <p:ext uri="{BB962C8B-B14F-4D97-AF65-F5344CB8AC3E}">
        <p14:creationId xmlns:p14="http://schemas.microsoft.com/office/powerpoint/2010/main" val="354410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rmAutofit/>
          </a:bodyPr>
          <a:lstStyle/>
          <a:p>
            <a:r>
              <a:rPr lang="en-US" dirty="0">
                <a:solidFill>
                  <a:schemeClr val="bg1"/>
                </a:solidFill>
              </a:rPr>
              <a:t>At the sight of the crowds, Jesus’ heart was moved with pity for them </a:t>
            </a:r>
            <a:r>
              <a:rPr lang="en-US" dirty="0">
                <a:solidFill>
                  <a:schemeClr val="bg1"/>
                </a:solidFill>
              </a:rPr>
              <a:t/>
            </a:r>
            <a:br>
              <a:rPr lang="en-US" dirty="0">
                <a:solidFill>
                  <a:schemeClr val="bg1"/>
                </a:solidFill>
              </a:rPr>
            </a:br>
            <a:r>
              <a:rPr lang="en-US" dirty="0">
                <a:solidFill>
                  <a:schemeClr val="bg1"/>
                </a:solidFill>
              </a:rPr>
              <a:t>because they were troubled and abandoned</a:t>
            </a:r>
            <a:r>
              <a:rPr lang="en-US" dirty="0" smtClean="0">
                <a:solidFill>
                  <a:schemeClr val="bg1"/>
                </a:solidFill>
              </a:rPr>
              <a:t>, like </a:t>
            </a:r>
            <a:r>
              <a:rPr lang="en-US" dirty="0">
                <a:solidFill>
                  <a:schemeClr val="bg1"/>
                </a:solidFill>
              </a:rPr>
              <a:t>sheep without a shepherd.</a:t>
            </a:r>
            <a:r>
              <a:rPr lang="en-US" dirty="0">
                <a:solidFill>
                  <a:schemeClr val="bg1"/>
                </a:solidFill>
              </a:rPr>
              <a:t/>
            </a:r>
            <a:br>
              <a:rPr lang="en-US" dirty="0">
                <a:solidFill>
                  <a:schemeClr val="bg1"/>
                </a:solidFill>
              </a:rPr>
            </a:br>
            <a:r>
              <a:rPr lang="en-US" dirty="0">
                <a:solidFill>
                  <a:schemeClr val="bg1"/>
                </a:solidFill>
              </a:rPr>
              <a:t>Then he said to his disciples</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853386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“The harvest is abundant but the laborers are few; so ask the master of the harvest</a:t>
            </a:r>
            <a:br>
              <a:rPr lang="en-US" dirty="0">
                <a:solidFill>
                  <a:schemeClr val="bg1"/>
                </a:solidFill>
              </a:rPr>
            </a:br>
            <a:r>
              <a:rPr lang="en-US" dirty="0">
                <a:solidFill>
                  <a:schemeClr val="bg1"/>
                </a:solidFill>
              </a:rPr>
              <a:t>to send out laborers for his harvest.”</a:t>
            </a:r>
            <a:endParaRPr lang="en-US" dirty="0">
              <a:solidFill>
                <a:schemeClr val="bg1"/>
              </a:solidFill>
            </a:endParaRPr>
          </a:p>
        </p:txBody>
      </p:sp>
    </p:spTree>
    <p:extLst>
      <p:ext uri="{BB962C8B-B14F-4D97-AF65-F5344CB8AC3E}">
        <p14:creationId xmlns:p14="http://schemas.microsoft.com/office/powerpoint/2010/main" val="2462413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Then he summoned his twelve </a:t>
            </a:r>
            <a:r>
              <a:rPr lang="en-US" dirty="0" smtClean="0">
                <a:solidFill>
                  <a:schemeClr val="bg1"/>
                </a:solidFill>
              </a:rPr>
              <a:t>disciples and </a:t>
            </a:r>
            <a:r>
              <a:rPr lang="en-US" dirty="0">
                <a:solidFill>
                  <a:schemeClr val="bg1"/>
                </a:solidFill>
              </a:rPr>
              <a:t>gave them authority over unclean </a:t>
            </a:r>
            <a:r>
              <a:rPr lang="en-US" dirty="0" smtClean="0">
                <a:solidFill>
                  <a:schemeClr val="bg1"/>
                </a:solidFill>
              </a:rPr>
              <a:t>spirits to </a:t>
            </a:r>
            <a:r>
              <a:rPr lang="en-US" dirty="0">
                <a:solidFill>
                  <a:schemeClr val="bg1"/>
                </a:solidFill>
              </a:rPr>
              <a:t>drive them out and to cure every disease and every illness.</a:t>
            </a:r>
            <a:r>
              <a:rPr lang="en-US" dirty="0">
                <a:solidFill>
                  <a:schemeClr val="bg1"/>
                </a:solidFill>
              </a:rPr>
              <a:t/>
            </a:r>
            <a:br>
              <a:rPr lang="en-US" dirty="0">
                <a:solidFill>
                  <a:schemeClr val="bg1"/>
                </a:solidFill>
              </a:rPr>
            </a:br>
            <a:r>
              <a:rPr lang="en-US" dirty="0">
                <a:solidFill>
                  <a:schemeClr val="bg1"/>
                </a:solidFill>
              </a:rPr>
              <a:t>The names of the twelve apostles are these:</a:t>
            </a:r>
            <a:endParaRPr lang="en-US" dirty="0">
              <a:solidFill>
                <a:schemeClr val="bg1"/>
              </a:solidFill>
            </a:endParaRPr>
          </a:p>
        </p:txBody>
      </p:sp>
    </p:spTree>
    <p:extLst>
      <p:ext uri="{BB962C8B-B14F-4D97-AF65-F5344CB8AC3E}">
        <p14:creationId xmlns:p14="http://schemas.microsoft.com/office/powerpoint/2010/main" val="4838174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normAutofit fontScale="90000"/>
          </a:bodyPr>
          <a:lstStyle/>
          <a:p>
            <a:r>
              <a:rPr lang="en-US" dirty="0">
                <a:solidFill>
                  <a:schemeClr val="bg1"/>
                </a:solidFill>
              </a:rPr>
              <a:t>first, Simon called Peter, and his brother Andrew</a:t>
            </a:r>
            <a:r>
              <a:rPr lang="en-US" dirty="0" smtClean="0">
                <a:solidFill>
                  <a:schemeClr val="bg1"/>
                </a:solidFill>
              </a:rPr>
              <a:t>; James</a:t>
            </a:r>
            <a:r>
              <a:rPr lang="en-US" dirty="0">
                <a:solidFill>
                  <a:schemeClr val="bg1"/>
                </a:solidFill>
              </a:rPr>
              <a:t>, the son of Zebedee, and his brother John</a:t>
            </a:r>
            <a:r>
              <a:rPr lang="en-US" dirty="0" smtClean="0">
                <a:solidFill>
                  <a:schemeClr val="bg1"/>
                </a:solidFill>
              </a:rPr>
              <a:t>; Philip </a:t>
            </a:r>
            <a:r>
              <a:rPr lang="en-US" dirty="0">
                <a:solidFill>
                  <a:schemeClr val="bg1"/>
                </a:solidFill>
              </a:rPr>
              <a:t>and Bartholomew, Thomas and Matthew the tax collector;</a:t>
            </a:r>
            <a:r>
              <a:rPr lang="en-US" dirty="0">
                <a:solidFill>
                  <a:schemeClr val="bg1"/>
                </a:solidFill>
              </a:rPr>
              <a:t/>
            </a:r>
            <a:br>
              <a:rPr lang="en-US" dirty="0">
                <a:solidFill>
                  <a:schemeClr val="bg1"/>
                </a:solidFill>
              </a:rPr>
            </a:br>
            <a:r>
              <a:rPr lang="en-US" dirty="0">
                <a:solidFill>
                  <a:schemeClr val="bg1"/>
                </a:solidFill>
              </a:rPr>
              <a:t>James, the son of </a:t>
            </a:r>
            <a:r>
              <a:rPr lang="en-US" dirty="0" err="1">
                <a:solidFill>
                  <a:schemeClr val="bg1"/>
                </a:solidFill>
              </a:rPr>
              <a:t>Alphaeus</a:t>
            </a:r>
            <a:r>
              <a:rPr lang="en-US" dirty="0">
                <a:solidFill>
                  <a:schemeClr val="bg1"/>
                </a:solidFill>
              </a:rPr>
              <a:t>, and Thaddeus;</a:t>
            </a:r>
            <a:r>
              <a:rPr lang="en-US" dirty="0">
                <a:solidFill>
                  <a:schemeClr val="bg1"/>
                </a:solidFill>
              </a:rPr>
              <a:t/>
            </a:r>
            <a:br>
              <a:rPr lang="en-US" dirty="0">
                <a:solidFill>
                  <a:schemeClr val="bg1"/>
                </a:solidFill>
              </a:rPr>
            </a:br>
            <a:r>
              <a:rPr lang="en-US" dirty="0">
                <a:solidFill>
                  <a:schemeClr val="bg1"/>
                </a:solidFill>
              </a:rPr>
              <a:t>Simon from Cana, and Judas Iscariot who betrayed him.</a:t>
            </a:r>
            <a:endParaRPr lang="en-US" dirty="0">
              <a:solidFill>
                <a:schemeClr val="bg1"/>
              </a:solidFill>
            </a:endParaRPr>
          </a:p>
        </p:txBody>
      </p:sp>
    </p:spTree>
    <p:extLst>
      <p:ext uri="{BB962C8B-B14F-4D97-AF65-F5344CB8AC3E}">
        <p14:creationId xmlns:p14="http://schemas.microsoft.com/office/powerpoint/2010/main" val="2768142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Jesus sent out these twelve after instructing them thus,</a:t>
            </a:r>
            <a:r>
              <a:rPr lang="en-US" dirty="0">
                <a:solidFill>
                  <a:schemeClr val="bg1"/>
                </a:solidFill>
              </a:rPr>
              <a:t/>
            </a:r>
            <a:br>
              <a:rPr lang="en-US" dirty="0">
                <a:solidFill>
                  <a:schemeClr val="bg1"/>
                </a:solidFill>
              </a:rPr>
            </a:br>
            <a:r>
              <a:rPr lang="en-US" dirty="0">
                <a:solidFill>
                  <a:schemeClr val="bg1"/>
                </a:solidFill>
              </a:rPr>
              <a:t>“Do not go into pagan territory or enter a Samaritan town.</a:t>
            </a:r>
            <a:r>
              <a:rPr lang="en-US" dirty="0">
                <a:solidFill>
                  <a:schemeClr val="bg1"/>
                </a:solidFill>
              </a:rPr>
              <a:t/>
            </a:r>
            <a:br>
              <a:rPr lang="en-US" dirty="0">
                <a:solidFill>
                  <a:schemeClr val="bg1"/>
                </a:solidFill>
              </a:rPr>
            </a:br>
            <a:r>
              <a:rPr lang="en-US" dirty="0">
                <a:solidFill>
                  <a:schemeClr val="bg1"/>
                </a:solidFill>
              </a:rPr>
              <a:t>Go rather to the lost sheep of the house of Israel.</a:t>
            </a:r>
            <a:endParaRPr lang="en-US" dirty="0">
              <a:solidFill>
                <a:schemeClr val="bg1"/>
              </a:solidFill>
            </a:endParaRPr>
          </a:p>
        </p:txBody>
      </p:sp>
    </p:spTree>
    <p:extLst>
      <p:ext uri="{BB962C8B-B14F-4D97-AF65-F5344CB8AC3E}">
        <p14:creationId xmlns:p14="http://schemas.microsoft.com/office/powerpoint/2010/main" val="1162489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0"/>
            <a:ext cx="12192000" cy="6857999"/>
          </a:xfrm>
        </p:spPr>
        <p:txBody>
          <a:bodyPr anchor="ctr"/>
          <a:lstStyle/>
          <a:p>
            <a:r>
              <a:rPr lang="en-US" dirty="0">
                <a:solidFill>
                  <a:schemeClr val="bg1"/>
                </a:solidFill>
              </a:rPr>
              <a:t>As you go, make this proclamation: ‘The kingdom of heaven is at hand.’</a:t>
            </a:r>
            <a:r>
              <a:rPr lang="en-US" dirty="0">
                <a:solidFill>
                  <a:schemeClr val="bg1"/>
                </a:solidFill>
              </a:rPr>
              <a:t/>
            </a:r>
            <a:br>
              <a:rPr lang="en-US" dirty="0">
                <a:solidFill>
                  <a:schemeClr val="bg1"/>
                </a:solidFill>
              </a:rPr>
            </a:br>
            <a:r>
              <a:rPr lang="en-US" dirty="0">
                <a:solidFill>
                  <a:schemeClr val="bg1"/>
                </a:solidFill>
              </a:rPr>
              <a:t>Cure the sick, raise the dead, cleanse lepers, drive out demons.</a:t>
            </a:r>
            <a:r>
              <a:rPr lang="en-US" dirty="0">
                <a:solidFill>
                  <a:schemeClr val="bg1"/>
                </a:solidFill>
              </a:rPr>
              <a:t/>
            </a:r>
            <a:br>
              <a:rPr lang="en-US" dirty="0">
                <a:solidFill>
                  <a:schemeClr val="bg1"/>
                </a:solidFill>
              </a:rPr>
            </a:br>
            <a:r>
              <a:rPr lang="en-US" dirty="0">
                <a:solidFill>
                  <a:schemeClr val="bg1"/>
                </a:solidFill>
              </a:rPr>
              <a:t>Without cost you have received; without cost you are to give.”</a:t>
            </a:r>
            <a:endParaRPr lang="en-US" dirty="0">
              <a:solidFill>
                <a:schemeClr val="bg1"/>
              </a:solidFill>
            </a:endParaRPr>
          </a:p>
        </p:txBody>
      </p:sp>
    </p:spTree>
    <p:extLst>
      <p:ext uri="{BB962C8B-B14F-4D97-AF65-F5344CB8AC3E}">
        <p14:creationId xmlns:p14="http://schemas.microsoft.com/office/powerpoint/2010/main" val="22490604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4"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106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0"/>
            <a:ext cx="11988800" cy="65024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Verse 2</a:t>
            </a:r>
          </a:p>
          <a:p>
            <a:pPr marL="0" indent="0" algn="ctr">
              <a:spcBef>
                <a:spcPts val="0"/>
              </a:spcBef>
              <a:buNone/>
            </a:pPr>
            <a:r>
              <a:rPr lang="en-US" sz="5733" dirty="0">
                <a:solidFill>
                  <a:schemeClr val="bg1"/>
                </a:solidFill>
                <a:latin typeface="Times New Roman" panose="02020603050405020304" pitchFamily="18" charset="0"/>
                <a:cs typeface="Times New Roman" panose="02020603050405020304" pitchFamily="18" charset="0"/>
              </a:rPr>
              <a:t>In the garden Love is tending there’s a great and boundless feast, where the seeds of hope are planted, and the yield is heaven’s peace.  As the field becomes a harvest for the many hungry ones, in the garden Love is tending there’s enough for everyone.</a:t>
            </a:r>
            <a:endParaRPr lang="en-US" sz="5733"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6F6A2CF-6B9B-4C72-931C-6F79E8B9CDBC}"/>
              </a:ext>
            </a:extLst>
          </p:cNvPr>
          <p:cNvSpPr txBox="1"/>
          <p:nvPr/>
        </p:nvSpPr>
        <p:spPr>
          <a:xfrm>
            <a:off x="0" y="6406595"/>
            <a:ext cx="12192000" cy="338554"/>
          </a:xfrm>
          <a:prstGeom prst="rect">
            <a:avLst/>
          </a:prstGeom>
          <a:noFill/>
        </p:spPr>
        <p:txBody>
          <a:bodyPr wrap="square" rtlCol="0">
            <a:spAutoFit/>
          </a:bodyPr>
          <a:lstStyle/>
          <a:p>
            <a:pPr algn="ctr"/>
            <a:r>
              <a:rPr lang="en-US" sz="1600" dirty="0">
                <a:solidFill>
                  <a:schemeClr val="bg1">
                    <a:lumMod val="50000"/>
                  </a:schemeClr>
                </a:solidFill>
                <a:latin typeface="Agency FB" panose="020B0503020202020204" pitchFamily="34" charset="0"/>
              </a:rPr>
              <a:t>© 2019, Sarah Hart. Published by Spirit &amp; Song®, a division of OCP. All rights reserved</a:t>
            </a:r>
            <a:r>
              <a:rPr lang="en-US" sz="1600" dirty="0">
                <a:solidFill>
                  <a:schemeClr val="bg1">
                    <a:lumMod val="50000"/>
                  </a:schemeClr>
                </a:solidFill>
                <a:latin typeface="Agency FB" panose="020B0503020202020204" pitchFamily="34" charset="0"/>
              </a:rPr>
              <a:t>.  Contributors</a:t>
            </a:r>
            <a:r>
              <a:rPr lang="en-US" sz="1600" dirty="0">
                <a:solidFill>
                  <a:schemeClr val="bg1">
                    <a:lumMod val="50000"/>
                  </a:schemeClr>
                </a:solidFill>
                <a:latin typeface="Agency FB" panose="020B0503020202020204" pitchFamily="34" charset="0"/>
              </a:rPr>
              <a:t>: Sarah </a:t>
            </a:r>
            <a:r>
              <a:rPr lang="en-US" sz="1600" dirty="0">
                <a:solidFill>
                  <a:schemeClr val="bg1">
                    <a:lumMod val="50000"/>
                  </a:schemeClr>
                </a:solidFill>
                <a:latin typeface="Agency FB" panose="020B0503020202020204" pitchFamily="34" charset="0"/>
              </a:rPr>
              <a:t>Hart  </a:t>
            </a:r>
            <a:r>
              <a:rPr lang="en-US" sz="1600" dirty="0">
                <a:solidFill>
                  <a:schemeClr val="bg1">
                    <a:lumMod val="50000"/>
                  </a:schemeClr>
                </a:solidFill>
                <a:latin typeface="Agency FB" panose="020B0503020202020204" pitchFamily="34" charset="0"/>
                <a:cs typeface="Arial" pitchFamily="34" charset="0"/>
              </a:rPr>
              <a:t>One </a:t>
            </a:r>
            <a:r>
              <a:rPr lang="en-US" sz="1600" dirty="0">
                <a:solidFill>
                  <a:schemeClr val="bg1">
                    <a:lumMod val="50000"/>
                  </a:schemeClr>
                </a:solidFill>
                <a:latin typeface="Agency FB" panose="020B0503020202020204" pitchFamily="34" charset="0"/>
                <a:cs typeface="Arial" pitchFamily="34" charset="0"/>
              </a:rPr>
              <a:t>License #734524-A One License </a:t>
            </a:r>
            <a:r>
              <a:rPr lang="en-US" sz="1600" dirty="0">
                <a:solidFill>
                  <a:schemeClr val="bg1">
                    <a:lumMod val="50000"/>
                  </a:schemeClr>
                </a:solidFill>
                <a:latin typeface="Agency FB" panose="020B0503020202020204" pitchFamily="34" charset="0"/>
                <a:cs typeface="Arial" pitchFamily="34" charset="0"/>
              </a:rPr>
              <a:t>Song#30145738</a:t>
            </a:r>
            <a:endParaRPr lang="en-US" sz="16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31784722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chor="ctr">
            <a:normAutofit/>
          </a:bodyPr>
          <a:lstStyle/>
          <a:p>
            <a:pPr marL="0" indent="0" algn="ctr">
              <a:buNone/>
            </a:pPr>
            <a:r>
              <a:rPr lang="en-US" sz="5400" dirty="0" smtClean="0">
                <a:solidFill>
                  <a:schemeClr val="bg1"/>
                </a:solidFill>
              </a:rPr>
              <a:t>Nicene Creed</a:t>
            </a:r>
            <a:endParaRPr lang="en-US" sz="5400" dirty="0">
              <a:solidFill>
                <a:schemeClr val="bg1"/>
              </a:solidFill>
            </a:endParaRPr>
          </a:p>
        </p:txBody>
      </p:sp>
      <p:sp>
        <p:nvSpPr>
          <p:cNvPr id="4"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PROFESSION OF FAITH</a:t>
            </a:r>
            <a:endParaRPr lang="en-US" sz="6000" b="1" dirty="0">
              <a:solidFill>
                <a:srgbClr val="006600"/>
              </a:solidFill>
            </a:endParaRPr>
          </a:p>
        </p:txBody>
      </p:sp>
      <p:pic>
        <p:nvPicPr>
          <p:cNvPr id="5"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66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1"/>
            <a:ext cx="12090400" cy="6766561"/>
          </a:xfrm>
        </p:spPr>
        <p:txBody>
          <a:bodyPr>
            <a:normAutofit/>
          </a:bodyPr>
          <a:lstStyle/>
          <a:p>
            <a:pPr marL="0" indent="0" algn="ctr">
              <a:buNone/>
            </a:pPr>
            <a:r>
              <a:rPr lang="en-US" sz="5867" dirty="0">
                <a:solidFill>
                  <a:srgbClr val="FFFFFF"/>
                </a:solidFill>
                <a:latin typeface="Arial"/>
                <a:cs typeface="Arial"/>
              </a:rPr>
              <a:t>I believe in one God, </a:t>
            </a:r>
          </a:p>
          <a:p>
            <a:pPr marL="0" indent="0" algn="ctr">
              <a:buNone/>
            </a:pPr>
            <a:r>
              <a:rPr lang="en-US" sz="5867" dirty="0">
                <a:solidFill>
                  <a:srgbClr val="FFFFFF"/>
                </a:solidFill>
                <a:latin typeface="Arial"/>
                <a:cs typeface="Arial"/>
              </a:rPr>
              <a:t>the Father almighty,</a:t>
            </a:r>
          </a:p>
          <a:p>
            <a:pPr marL="0" indent="0" algn="ctr">
              <a:buNone/>
            </a:pPr>
            <a:r>
              <a:rPr lang="en-US" sz="5867" dirty="0">
                <a:solidFill>
                  <a:srgbClr val="FFFFFF"/>
                </a:solidFill>
                <a:latin typeface="Arial"/>
                <a:cs typeface="Arial"/>
              </a:rPr>
              <a:t> maker of heaven and earth, </a:t>
            </a:r>
          </a:p>
          <a:p>
            <a:pPr marL="0" indent="0" algn="ctr">
              <a:buNone/>
            </a:pPr>
            <a:r>
              <a:rPr lang="en-US" sz="5867" dirty="0">
                <a:solidFill>
                  <a:srgbClr val="FFFFFF"/>
                </a:solidFill>
                <a:latin typeface="Arial"/>
                <a:cs typeface="Arial"/>
              </a:rPr>
              <a:t>of all things visible and invisible.</a:t>
            </a:r>
          </a:p>
          <a:p>
            <a:pPr marL="0" indent="0" algn="ctr">
              <a:buNone/>
            </a:pPr>
            <a:r>
              <a:rPr lang="en-US" sz="5867" dirty="0">
                <a:solidFill>
                  <a:srgbClr val="FFFFFF"/>
                </a:solidFill>
                <a:latin typeface="Arial"/>
                <a:cs typeface="Arial"/>
              </a:rPr>
              <a:t>I believe in one Lord Jesus Christ, </a:t>
            </a:r>
          </a:p>
          <a:p>
            <a:pPr marL="0" indent="0" algn="ctr">
              <a:buNone/>
            </a:pPr>
            <a:r>
              <a:rPr lang="en-US" sz="5867" dirty="0">
                <a:solidFill>
                  <a:srgbClr val="FFFFFF"/>
                </a:solidFill>
                <a:latin typeface="Arial"/>
                <a:cs typeface="Arial"/>
              </a:rPr>
              <a:t>the Only Begotten Son of God, </a:t>
            </a:r>
          </a:p>
          <a:p>
            <a:pPr marL="0" indent="0" algn="ctr">
              <a:buNone/>
            </a:pPr>
            <a:r>
              <a:rPr lang="en-US" sz="5867" dirty="0">
                <a:solidFill>
                  <a:srgbClr val="FFFFFF"/>
                </a:solidFill>
                <a:latin typeface="Arial"/>
                <a:cs typeface="Arial"/>
              </a:rPr>
              <a:t>born of the Father before all ages.  </a:t>
            </a:r>
          </a:p>
          <a:p>
            <a:pPr marL="0" indent="0" algn="ctr">
              <a:buNone/>
            </a:pPr>
            <a:endParaRPr lang="en-US" sz="5867" dirty="0">
              <a:solidFill>
                <a:srgbClr val="FFFFFF"/>
              </a:solidFill>
              <a:latin typeface="Arial"/>
              <a:cs typeface="Arial"/>
            </a:endParaRPr>
          </a:p>
        </p:txBody>
      </p:sp>
    </p:spTree>
    <p:extLst>
      <p:ext uri="{BB962C8B-B14F-4D97-AF65-F5344CB8AC3E}">
        <p14:creationId xmlns:p14="http://schemas.microsoft.com/office/powerpoint/2010/main" val="87002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152" y="709685"/>
            <a:ext cx="11609696" cy="5576817"/>
          </a:xfrm>
        </p:spPr>
        <p:txBody>
          <a:bodyPr>
            <a:normAutofit/>
          </a:bodyPr>
          <a:lstStyle/>
          <a:p>
            <a:pPr marL="0" indent="0" algn="ctr">
              <a:buNone/>
            </a:pPr>
            <a:r>
              <a:rPr lang="en-US" sz="5867" dirty="0">
                <a:solidFill>
                  <a:srgbClr val="FFFFFF"/>
                </a:solidFill>
                <a:latin typeface="Arial"/>
                <a:cs typeface="Arial"/>
              </a:rPr>
              <a:t>God from God, Light from Light, </a:t>
            </a:r>
          </a:p>
          <a:p>
            <a:pPr marL="0" indent="0" algn="ctr">
              <a:buNone/>
            </a:pPr>
            <a:r>
              <a:rPr lang="en-US" sz="5867" dirty="0">
                <a:solidFill>
                  <a:srgbClr val="FFFFFF"/>
                </a:solidFill>
                <a:latin typeface="Arial"/>
                <a:cs typeface="Arial"/>
              </a:rPr>
              <a:t>true God from true God, </a:t>
            </a:r>
          </a:p>
          <a:p>
            <a:pPr marL="0" indent="0" algn="ctr">
              <a:buNone/>
            </a:pPr>
            <a:r>
              <a:rPr lang="en-US" sz="5867" dirty="0">
                <a:solidFill>
                  <a:srgbClr val="FFFFFF"/>
                </a:solidFill>
                <a:latin typeface="Arial"/>
                <a:cs typeface="Arial"/>
              </a:rPr>
              <a:t>begotten, not made </a:t>
            </a:r>
          </a:p>
          <a:p>
            <a:pPr marL="0" indent="0" algn="ctr">
              <a:buNone/>
            </a:pPr>
            <a:r>
              <a:rPr lang="en-US" sz="5867" dirty="0">
                <a:solidFill>
                  <a:srgbClr val="FFFFFF"/>
                </a:solidFill>
                <a:latin typeface="Arial"/>
                <a:cs typeface="Arial"/>
              </a:rPr>
              <a:t>consubstantial with the Father;</a:t>
            </a:r>
          </a:p>
          <a:p>
            <a:pPr marL="0" indent="0" algn="ctr">
              <a:buNone/>
            </a:pPr>
            <a:r>
              <a:rPr lang="en-US" sz="5867" dirty="0">
                <a:solidFill>
                  <a:srgbClr val="FFFFFF"/>
                </a:solidFill>
                <a:latin typeface="Arial"/>
                <a:cs typeface="Arial"/>
              </a:rPr>
              <a:t>through him all things were made.</a:t>
            </a:r>
          </a:p>
        </p:txBody>
      </p:sp>
    </p:spTree>
    <p:extLst>
      <p:ext uri="{BB962C8B-B14F-4D97-AF65-F5344CB8AC3E}">
        <p14:creationId xmlns:p14="http://schemas.microsoft.com/office/powerpoint/2010/main" val="306783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1600"/>
            <a:ext cx="12192000" cy="6685280"/>
          </a:xfrm>
        </p:spPr>
        <p:txBody>
          <a:bodyPr anchor="ctr">
            <a:normAutofit/>
          </a:bodyPr>
          <a:lstStyle/>
          <a:p>
            <a:pPr marL="0" indent="0" algn="ctr">
              <a:buNone/>
            </a:pPr>
            <a:r>
              <a:rPr lang="en-US" sz="5867" dirty="0">
                <a:solidFill>
                  <a:srgbClr val="FFFFFF"/>
                </a:solidFill>
                <a:latin typeface="Arial"/>
                <a:cs typeface="Arial"/>
              </a:rPr>
              <a:t>For us men and for our salvation he came down from heaven, </a:t>
            </a:r>
          </a:p>
          <a:p>
            <a:pPr marL="0" indent="0" algn="ctr">
              <a:buNone/>
            </a:pPr>
            <a:r>
              <a:rPr lang="en-US" sz="4800" i="1" dirty="0">
                <a:solidFill>
                  <a:srgbClr val="FFFFFF"/>
                </a:solidFill>
                <a:latin typeface="Arial"/>
                <a:cs typeface="Arial"/>
              </a:rPr>
              <a:t>(please bow) </a:t>
            </a:r>
          </a:p>
          <a:p>
            <a:pPr marL="0" indent="0" algn="ctr">
              <a:buNone/>
            </a:pPr>
            <a:r>
              <a:rPr lang="en-US" sz="5867" dirty="0">
                <a:solidFill>
                  <a:srgbClr val="FFFFFF"/>
                </a:solidFill>
                <a:latin typeface="Arial"/>
                <a:cs typeface="Arial"/>
              </a:rPr>
              <a:t>and by the Holy Spirit was incarnate of the Virgin Mary, and became man.  </a:t>
            </a:r>
          </a:p>
          <a:p>
            <a:pPr marL="0" indent="0" algn="ctr">
              <a:buNone/>
            </a:pPr>
            <a:r>
              <a:rPr lang="en-US" sz="4800" i="1" dirty="0">
                <a:solidFill>
                  <a:srgbClr val="FFFFFF"/>
                </a:solidFill>
                <a:latin typeface="Arial"/>
                <a:cs typeface="Arial"/>
              </a:rPr>
              <a:t>(please rise)</a:t>
            </a:r>
            <a:endParaRPr lang="en-US" sz="4800" i="1" dirty="0">
              <a:solidFill>
                <a:srgbClr val="FFFFFF"/>
              </a:solidFill>
            </a:endParaRPr>
          </a:p>
        </p:txBody>
      </p:sp>
    </p:spTree>
    <p:extLst>
      <p:ext uri="{BB962C8B-B14F-4D97-AF65-F5344CB8AC3E}">
        <p14:creationId xmlns:p14="http://schemas.microsoft.com/office/powerpoint/2010/main" val="392097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81281"/>
            <a:ext cx="12191999" cy="6776720"/>
          </a:xfrm>
        </p:spPr>
        <p:txBody>
          <a:bodyPr anchor="ctr">
            <a:normAutofit/>
          </a:bodyPr>
          <a:lstStyle/>
          <a:p>
            <a:pPr marL="0" indent="0" algn="ctr">
              <a:buNone/>
            </a:pPr>
            <a:r>
              <a:rPr lang="en-US" sz="5867" dirty="0">
                <a:solidFill>
                  <a:srgbClr val="FFFFFF"/>
                </a:solidFill>
                <a:latin typeface="Arial"/>
                <a:cs typeface="Arial"/>
              </a:rPr>
              <a:t>For our sake he was crucified under Pontius Pilate, </a:t>
            </a:r>
          </a:p>
          <a:p>
            <a:pPr marL="0" indent="0" algn="ctr">
              <a:buNone/>
            </a:pPr>
            <a:r>
              <a:rPr lang="en-US" sz="5867" dirty="0">
                <a:solidFill>
                  <a:srgbClr val="FFFFFF"/>
                </a:solidFill>
                <a:latin typeface="Arial"/>
                <a:cs typeface="Arial"/>
              </a:rPr>
              <a:t>he suffered death and was buried, and rose again on the third day in accordance with the Scriptures.</a:t>
            </a:r>
          </a:p>
        </p:txBody>
      </p:sp>
    </p:spTree>
    <p:extLst>
      <p:ext uri="{BB962C8B-B14F-4D97-AF65-F5344CB8AC3E}">
        <p14:creationId xmlns:p14="http://schemas.microsoft.com/office/powerpoint/2010/main" val="73142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280"/>
            <a:ext cx="12192000" cy="6776720"/>
          </a:xfrm>
        </p:spPr>
        <p:txBody>
          <a:bodyPr anchor="ctr">
            <a:normAutofit/>
          </a:bodyPr>
          <a:lstStyle/>
          <a:p>
            <a:pPr marL="0" indent="0" algn="ctr">
              <a:buNone/>
            </a:pPr>
            <a:r>
              <a:rPr lang="en-US" sz="5867" dirty="0">
                <a:solidFill>
                  <a:srgbClr val="FFFFFF"/>
                </a:solidFill>
                <a:latin typeface="Arial"/>
                <a:cs typeface="Arial"/>
              </a:rPr>
              <a:t>He ascended into heaven and is seated at the right hand of the Father.  He will come again in glory to judge the living and the dead and his kingdom will have no end.  </a:t>
            </a:r>
          </a:p>
        </p:txBody>
      </p:sp>
    </p:spTree>
    <p:extLst>
      <p:ext uri="{BB962C8B-B14F-4D97-AF65-F5344CB8AC3E}">
        <p14:creationId xmlns:p14="http://schemas.microsoft.com/office/powerpoint/2010/main" val="3051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80" y="1"/>
            <a:ext cx="12059920" cy="6857999"/>
          </a:xfrm>
        </p:spPr>
        <p:txBody>
          <a:bodyPr anchor="ctr">
            <a:normAutofit/>
          </a:bodyPr>
          <a:lstStyle/>
          <a:p>
            <a:pPr marL="0" indent="0" algn="ctr">
              <a:buNone/>
            </a:pPr>
            <a:r>
              <a:rPr lang="en-US" sz="5867" dirty="0">
                <a:solidFill>
                  <a:srgbClr val="FFFFFF"/>
                </a:solidFill>
                <a:latin typeface="Arial"/>
                <a:cs typeface="Arial"/>
              </a:rPr>
              <a:t>I believe in the Holy Spirit, the Lord, the giver of life, who proceeds from the Father and the Son, </a:t>
            </a:r>
          </a:p>
          <a:p>
            <a:pPr marL="0" indent="0" algn="ctr">
              <a:buNone/>
            </a:pPr>
            <a:r>
              <a:rPr lang="en-US" sz="5867" dirty="0">
                <a:solidFill>
                  <a:srgbClr val="FFFFFF"/>
                </a:solidFill>
                <a:latin typeface="Arial"/>
                <a:cs typeface="Arial"/>
              </a:rPr>
              <a:t>who with the Father and the Son is adored and glorified, who has spoken through the prophets.</a:t>
            </a:r>
            <a:endParaRPr lang="en-US" sz="5867" dirty="0">
              <a:solidFill>
                <a:srgbClr val="FFFFFF"/>
              </a:solidFill>
            </a:endParaRPr>
          </a:p>
        </p:txBody>
      </p:sp>
    </p:spTree>
    <p:extLst>
      <p:ext uri="{BB962C8B-B14F-4D97-AF65-F5344CB8AC3E}">
        <p14:creationId xmlns:p14="http://schemas.microsoft.com/office/powerpoint/2010/main" val="4269176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21920"/>
            <a:ext cx="12120879" cy="6736080"/>
          </a:xfrm>
        </p:spPr>
        <p:txBody>
          <a:bodyPr anchor="ctr">
            <a:noAutofit/>
          </a:bodyPr>
          <a:lstStyle/>
          <a:p>
            <a:pPr marL="0" indent="0" algn="ctr">
              <a:buNone/>
            </a:pPr>
            <a:r>
              <a:rPr lang="en-US" sz="5867" dirty="0">
                <a:solidFill>
                  <a:srgbClr val="FFFFFF"/>
                </a:solidFill>
                <a:latin typeface="Arial"/>
                <a:cs typeface="Arial"/>
              </a:rPr>
              <a:t>I believe in one, holy, catholic and apostolic Church.  </a:t>
            </a:r>
          </a:p>
          <a:p>
            <a:pPr marL="0" indent="0" algn="ctr">
              <a:buNone/>
            </a:pPr>
            <a:r>
              <a:rPr lang="en-US" sz="5867" dirty="0">
                <a:solidFill>
                  <a:srgbClr val="FFFFFF"/>
                </a:solidFill>
                <a:latin typeface="Arial"/>
                <a:cs typeface="Arial"/>
              </a:rPr>
              <a:t>I </a:t>
            </a:r>
            <a:r>
              <a:rPr lang="en-US" sz="6000" dirty="0">
                <a:solidFill>
                  <a:srgbClr val="FFFFFF"/>
                </a:solidFill>
                <a:latin typeface="Arial"/>
                <a:cs typeface="Arial"/>
              </a:rPr>
              <a:t>confess</a:t>
            </a:r>
            <a:r>
              <a:rPr lang="en-US" sz="5867" dirty="0">
                <a:solidFill>
                  <a:srgbClr val="FFFFFF"/>
                </a:solidFill>
                <a:latin typeface="Arial"/>
                <a:cs typeface="Arial"/>
              </a:rPr>
              <a:t> one baptism for the forgiveness of sins and I look forward to the resurrection of the dead and the life of the world to come.  Amen.</a:t>
            </a:r>
          </a:p>
        </p:txBody>
      </p:sp>
    </p:spTree>
    <p:extLst>
      <p:ext uri="{BB962C8B-B14F-4D97-AF65-F5344CB8AC3E}">
        <p14:creationId xmlns:p14="http://schemas.microsoft.com/office/powerpoint/2010/main" val="209078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982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83717" cy="6862665"/>
          </a:xfrm>
          <a:prstGeom prst="rect">
            <a:avLst/>
          </a:prstGeom>
        </p:spPr>
      </p:pic>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OFFERTORY</a:t>
            </a:r>
            <a:endParaRPr lang="en-US" sz="6000" b="1" dirty="0">
              <a:solidFill>
                <a:srgbClr val="006600"/>
              </a:solidFill>
            </a:endParaRPr>
          </a:p>
        </p:txBody>
      </p:sp>
      <p:sp>
        <p:nvSpPr>
          <p:cNvPr id="6" name="Title 1"/>
          <p:cNvSpPr txBox="1">
            <a:spLocks/>
          </p:cNvSpPr>
          <p:nvPr/>
        </p:nvSpPr>
        <p:spPr>
          <a:xfrm>
            <a:off x="1524000" y="1621666"/>
            <a:ext cx="914400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smtClean="0">
                <a:solidFill>
                  <a:schemeClr val="bg1"/>
                </a:solidFill>
              </a:rPr>
              <a:t>The Summons</a:t>
            </a:r>
            <a:endParaRPr lang="en-US" dirty="0">
              <a:solidFill>
                <a:schemeClr val="bg1"/>
              </a:solidFill>
            </a:endParaRPr>
          </a:p>
        </p:txBody>
      </p:sp>
      <p:sp>
        <p:nvSpPr>
          <p:cNvPr id="8" name="Subtitle 2"/>
          <p:cNvSpPr txBox="1">
            <a:spLocks/>
          </p:cNvSpPr>
          <p:nvPr/>
        </p:nvSpPr>
        <p:spPr>
          <a:xfrm>
            <a:off x="1524000" y="4025152"/>
            <a:ext cx="9144000" cy="12326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solidFill>
                  <a:schemeClr val="bg1"/>
                </a:solidFill>
              </a:rPr>
              <a:t>John L Bell</a:t>
            </a:r>
            <a:endParaRPr lang="en-US" dirty="0">
              <a:solidFill>
                <a:schemeClr val="bg1"/>
              </a:solidFill>
            </a:endParaRPr>
          </a:p>
        </p:txBody>
      </p:sp>
      <p:sp>
        <p:nvSpPr>
          <p:cNvPr id="9" name="TextBox 8"/>
          <p:cNvSpPr txBox="1"/>
          <p:nvPr/>
        </p:nvSpPr>
        <p:spPr>
          <a:xfrm>
            <a:off x="0" y="5750004"/>
            <a:ext cx="12192000" cy="748795"/>
          </a:xfrm>
          <a:prstGeom prst="rect">
            <a:avLst/>
          </a:prstGeom>
          <a:noFill/>
        </p:spPr>
        <p:txBody>
          <a:bodyPr wrap="square" rtlCol="0">
            <a:spAutoFit/>
          </a:bodyPr>
          <a:lstStyle/>
          <a:p>
            <a:pPr algn="ctr"/>
            <a:r>
              <a:rPr lang="en-US" sz="2133" kern="0" dirty="0">
                <a:solidFill>
                  <a:schemeClr val="bg1">
                    <a:lumMod val="50000"/>
                  </a:schemeClr>
                </a:solidFill>
                <a:latin typeface="Arial Narrow" panose="020B0606020202030204" pitchFamily="34" charset="0"/>
                <a:cs typeface="Arial" pitchFamily="34" charset="0"/>
              </a:rPr>
              <a:t>  </a:t>
            </a:r>
            <a:r>
              <a:rPr lang="en-US" sz="2133" kern="0" dirty="0">
                <a:solidFill>
                  <a:schemeClr val="bg1">
                    <a:lumMod val="50000"/>
                  </a:schemeClr>
                </a:solidFill>
                <a:latin typeface="Arial Narrow" panose="020B0606020202030204" pitchFamily="34" charset="0"/>
                <a:cs typeface="Arial" pitchFamily="34" charset="0"/>
              </a:rPr>
              <a:t>Tune © 1987, WGRG, Iona Community.  Administered by </a:t>
            </a:r>
            <a:r>
              <a:rPr lang="en-US" sz="2133" kern="0" dirty="0" err="1">
                <a:solidFill>
                  <a:schemeClr val="bg1">
                    <a:lumMod val="50000"/>
                  </a:schemeClr>
                </a:solidFill>
                <a:latin typeface="Arial Narrow" panose="020B0606020202030204" pitchFamily="34" charset="0"/>
                <a:cs typeface="Arial" pitchFamily="34" charset="0"/>
              </a:rPr>
              <a:t>Australi</a:t>
            </a:r>
            <a:r>
              <a:rPr lang="en-US" sz="2133" kern="0" dirty="0">
                <a:solidFill>
                  <a:schemeClr val="bg1">
                    <a:lumMod val="50000"/>
                  </a:schemeClr>
                </a:solidFill>
                <a:latin typeface="Arial Narrow" panose="020B0606020202030204" pitchFamily="34" charset="0"/>
                <a:cs typeface="Arial" pitchFamily="34" charset="0"/>
              </a:rPr>
              <a:t> by Willow Publishing PTY Ltd. Text © 1987, WGRG, Iona Community.  Administered by Australia by Willow Publishing, Pty Ltd.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License #3047882,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Song# 1040329</a:t>
            </a:r>
            <a:endParaRPr lang="en-US" sz="2133" dirty="0"/>
          </a:p>
        </p:txBody>
      </p:sp>
    </p:spTree>
    <p:extLst>
      <p:ext uri="{BB962C8B-B14F-4D97-AF65-F5344CB8AC3E}">
        <p14:creationId xmlns:p14="http://schemas.microsoft.com/office/powerpoint/2010/main" val="308690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781800"/>
          </a:xfrm>
        </p:spPr>
        <p:txBody>
          <a:bodyPr anchor="ctr">
            <a:normAutofit/>
          </a:bodyPr>
          <a:lstStyle/>
          <a:p>
            <a:pPr marL="0" indent="0" algn="ctr">
              <a:spcBef>
                <a:spcPts val="0"/>
              </a:spcBef>
              <a:buNone/>
            </a:pPr>
            <a:r>
              <a:rPr lang="en-US" dirty="0">
                <a:solidFill>
                  <a:schemeClr val="bg1"/>
                </a:solidFill>
                <a:latin typeface="Times New Roman" panose="02020603050405020304" pitchFamily="18" charset="0"/>
                <a:cs typeface="Times New Roman" panose="02020603050405020304" pitchFamily="18" charset="0"/>
              </a:rPr>
              <a:t>Verse 3</a:t>
            </a:r>
          </a:p>
          <a:p>
            <a:pPr marL="0" indent="0" algn="ctr">
              <a:spcBef>
                <a:spcPts val="0"/>
              </a:spcBef>
              <a:buNone/>
            </a:pPr>
            <a:r>
              <a:rPr lang="en-US" sz="5333" dirty="0">
                <a:solidFill>
                  <a:schemeClr val="bg1"/>
                </a:solidFill>
                <a:latin typeface="Times New Roman" panose="02020603050405020304" pitchFamily="18" charset="0"/>
                <a:cs typeface="Times New Roman" panose="02020603050405020304" pitchFamily="18" charset="0"/>
              </a:rPr>
              <a:t>Oh, the song that Love is raising is of pure, </a:t>
            </a:r>
            <a:r>
              <a:rPr lang="en-US" sz="5333" dirty="0" smtClean="0">
                <a:solidFill>
                  <a:schemeClr val="bg1"/>
                </a:solidFill>
                <a:latin typeface="Times New Roman" panose="02020603050405020304" pitchFamily="18" charset="0"/>
                <a:cs typeface="Times New Roman" panose="02020603050405020304" pitchFamily="18" charset="0"/>
              </a:rPr>
              <a:t>unending </a:t>
            </a:r>
            <a:r>
              <a:rPr lang="en-US" sz="5333" dirty="0">
                <a:solidFill>
                  <a:schemeClr val="bg1"/>
                </a:solidFill>
                <a:latin typeface="Times New Roman" panose="02020603050405020304" pitchFamily="18" charset="0"/>
                <a:cs typeface="Times New Roman" panose="02020603050405020304" pitchFamily="18" charset="0"/>
              </a:rPr>
              <a:t>light in the voices of her people, rising to eternal skies.  </a:t>
            </a:r>
            <a:r>
              <a:rPr lang="en-US" sz="5333" dirty="0">
                <a:solidFill>
                  <a:schemeClr val="bg1"/>
                </a:solidFill>
                <a:latin typeface="Times New Roman" panose="02020603050405020304" pitchFamily="18" charset="0"/>
                <a:cs typeface="Times New Roman" panose="02020603050405020304" pitchFamily="18" charset="0"/>
              </a:rPr>
              <a:t>Now the darkness shall be swallowed by the Living Word of God.  Oh, the song that Love is raising is a song for everyone.</a:t>
            </a:r>
            <a:endParaRPr lang="en-US" sz="5333"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6F6A2CF-6B9B-4C72-931C-6F79E8B9CDBC}"/>
              </a:ext>
            </a:extLst>
          </p:cNvPr>
          <p:cNvSpPr txBox="1"/>
          <p:nvPr/>
        </p:nvSpPr>
        <p:spPr>
          <a:xfrm>
            <a:off x="0" y="6406595"/>
            <a:ext cx="12192000" cy="338554"/>
          </a:xfrm>
          <a:prstGeom prst="rect">
            <a:avLst/>
          </a:prstGeom>
          <a:noFill/>
        </p:spPr>
        <p:txBody>
          <a:bodyPr wrap="square" rtlCol="0">
            <a:spAutoFit/>
          </a:bodyPr>
          <a:lstStyle/>
          <a:p>
            <a:pPr algn="ctr"/>
            <a:r>
              <a:rPr lang="en-US" sz="1600" dirty="0">
                <a:solidFill>
                  <a:schemeClr val="bg1">
                    <a:lumMod val="50000"/>
                  </a:schemeClr>
                </a:solidFill>
                <a:latin typeface="Agency FB" panose="020B0503020202020204" pitchFamily="34" charset="0"/>
              </a:rPr>
              <a:t>© 2019, Sarah Hart. Published by Spirit &amp; Song®, a division of OCP. All rights reserved</a:t>
            </a:r>
            <a:r>
              <a:rPr lang="en-US" sz="1600" dirty="0">
                <a:solidFill>
                  <a:schemeClr val="bg1">
                    <a:lumMod val="50000"/>
                  </a:schemeClr>
                </a:solidFill>
                <a:latin typeface="Agency FB" panose="020B0503020202020204" pitchFamily="34" charset="0"/>
              </a:rPr>
              <a:t>.  Contributors</a:t>
            </a:r>
            <a:r>
              <a:rPr lang="en-US" sz="1600" dirty="0">
                <a:solidFill>
                  <a:schemeClr val="bg1">
                    <a:lumMod val="50000"/>
                  </a:schemeClr>
                </a:solidFill>
                <a:latin typeface="Agency FB" panose="020B0503020202020204" pitchFamily="34" charset="0"/>
              </a:rPr>
              <a:t>: Sarah </a:t>
            </a:r>
            <a:r>
              <a:rPr lang="en-US" sz="1600" dirty="0">
                <a:solidFill>
                  <a:schemeClr val="bg1">
                    <a:lumMod val="50000"/>
                  </a:schemeClr>
                </a:solidFill>
                <a:latin typeface="Agency FB" panose="020B0503020202020204" pitchFamily="34" charset="0"/>
              </a:rPr>
              <a:t>Hart  </a:t>
            </a:r>
            <a:r>
              <a:rPr lang="en-US" sz="1600" dirty="0">
                <a:solidFill>
                  <a:schemeClr val="bg1">
                    <a:lumMod val="50000"/>
                  </a:schemeClr>
                </a:solidFill>
                <a:latin typeface="Agency FB" panose="020B0503020202020204" pitchFamily="34" charset="0"/>
                <a:cs typeface="Arial" pitchFamily="34" charset="0"/>
              </a:rPr>
              <a:t>One </a:t>
            </a:r>
            <a:r>
              <a:rPr lang="en-US" sz="1600" dirty="0">
                <a:solidFill>
                  <a:schemeClr val="bg1">
                    <a:lumMod val="50000"/>
                  </a:schemeClr>
                </a:solidFill>
                <a:latin typeface="Agency FB" panose="020B0503020202020204" pitchFamily="34" charset="0"/>
                <a:cs typeface="Arial" pitchFamily="34" charset="0"/>
              </a:rPr>
              <a:t>License #734524-A One License </a:t>
            </a:r>
            <a:r>
              <a:rPr lang="en-US" sz="1600" dirty="0">
                <a:solidFill>
                  <a:schemeClr val="bg1">
                    <a:lumMod val="50000"/>
                  </a:schemeClr>
                </a:solidFill>
                <a:latin typeface="Agency FB" panose="020B0503020202020204" pitchFamily="34" charset="0"/>
                <a:cs typeface="Arial" pitchFamily="34" charset="0"/>
              </a:rPr>
              <a:t>Song#30145738</a:t>
            </a:r>
            <a:endParaRPr lang="en-US" sz="16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27339239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126164"/>
          </a:xfrm>
        </p:spPr>
        <p:txBody>
          <a:bodyPr>
            <a:noAutofit/>
          </a:bodyPr>
          <a:lstStyle/>
          <a:p>
            <a:pPr marL="0" indent="0" algn="ctr">
              <a:spcBef>
                <a:spcPts val="0"/>
              </a:spcBef>
              <a:buNone/>
            </a:pPr>
            <a:r>
              <a:rPr lang="en-US" sz="2667" dirty="0">
                <a:solidFill>
                  <a:schemeClr val="bg1"/>
                </a:solidFill>
              </a:rPr>
              <a:t>Verse 1</a:t>
            </a:r>
          </a:p>
          <a:p>
            <a:pPr marL="0" indent="0" algn="ctr">
              <a:spcBef>
                <a:spcPts val="0"/>
              </a:spcBef>
              <a:buNone/>
            </a:pPr>
            <a:r>
              <a:rPr lang="en-US" sz="5867" dirty="0">
                <a:solidFill>
                  <a:schemeClr val="bg1"/>
                </a:solidFill>
              </a:rPr>
              <a:t>Will </a:t>
            </a:r>
            <a:r>
              <a:rPr lang="en-US" sz="5867" dirty="0">
                <a:solidFill>
                  <a:schemeClr val="bg1"/>
                </a:solidFill>
              </a:rPr>
              <a:t>you come and follow me if I but call your name</a:t>
            </a:r>
            <a:r>
              <a:rPr lang="en-US" sz="5867" dirty="0">
                <a:solidFill>
                  <a:schemeClr val="bg1"/>
                </a:solidFill>
              </a:rPr>
              <a:t>? Will </a:t>
            </a:r>
            <a:r>
              <a:rPr lang="en-US" sz="5867" dirty="0">
                <a:solidFill>
                  <a:schemeClr val="bg1"/>
                </a:solidFill>
              </a:rPr>
              <a:t>you go where you don’t know and never be the same?</a:t>
            </a:r>
            <a:br>
              <a:rPr lang="en-US" sz="5867" dirty="0">
                <a:solidFill>
                  <a:schemeClr val="bg1"/>
                </a:solidFill>
              </a:rPr>
            </a:br>
            <a:r>
              <a:rPr lang="en-US" sz="5867" dirty="0">
                <a:solidFill>
                  <a:schemeClr val="bg1"/>
                </a:solidFill>
              </a:rPr>
              <a:t>Will you let my love be shown? Will you let my name be known</a:t>
            </a:r>
            <a:r>
              <a:rPr lang="en-US" sz="5867" dirty="0">
                <a:solidFill>
                  <a:schemeClr val="bg1"/>
                </a:solidFill>
              </a:rPr>
              <a:t>, will </a:t>
            </a:r>
            <a:r>
              <a:rPr lang="en-US" sz="5867" dirty="0">
                <a:solidFill>
                  <a:schemeClr val="bg1"/>
                </a:solidFill>
              </a:rPr>
              <a:t>you let my life be grown in you and you in me? </a:t>
            </a:r>
          </a:p>
        </p:txBody>
      </p:sp>
      <p:sp>
        <p:nvSpPr>
          <p:cNvPr id="4" name="TextBox 3"/>
          <p:cNvSpPr txBox="1"/>
          <p:nvPr/>
        </p:nvSpPr>
        <p:spPr>
          <a:xfrm>
            <a:off x="0" y="6078300"/>
            <a:ext cx="12192000" cy="748795"/>
          </a:xfrm>
          <a:prstGeom prst="rect">
            <a:avLst/>
          </a:prstGeom>
          <a:noFill/>
        </p:spPr>
        <p:txBody>
          <a:bodyPr wrap="square" rtlCol="0">
            <a:spAutoFit/>
          </a:bodyPr>
          <a:lstStyle/>
          <a:p>
            <a:pPr algn="ctr"/>
            <a:r>
              <a:rPr lang="en-US" sz="2133" kern="0" dirty="0">
                <a:solidFill>
                  <a:schemeClr val="bg1">
                    <a:lumMod val="50000"/>
                  </a:schemeClr>
                </a:solidFill>
                <a:latin typeface="Arial Narrow" panose="020B0606020202030204" pitchFamily="34" charset="0"/>
                <a:cs typeface="Arial" pitchFamily="34" charset="0"/>
              </a:rPr>
              <a:t>  </a:t>
            </a:r>
            <a:r>
              <a:rPr lang="en-US" sz="2133" kern="0" dirty="0">
                <a:solidFill>
                  <a:schemeClr val="bg1">
                    <a:lumMod val="50000"/>
                  </a:schemeClr>
                </a:solidFill>
                <a:latin typeface="Arial Narrow" panose="020B0606020202030204" pitchFamily="34" charset="0"/>
                <a:cs typeface="Arial" pitchFamily="34" charset="0"/>
              </a:rPr>
              <a:t>Tune © 1987, WGRG, Iona Community.  Administered by </a:t>
            </a:r>
            <a:r>
              <a:rPr lang="en-US" sz="2133" kern="0" dirty="0" err="1">
                <a:solidFill>
                  <a:schemeClr val="bg1">
                    <a:lumMod val="50000"/>
                  </a:schemeClr>
                </a:solidFill>
                <a:latin typeface="Arial Narrow" panose="020B0606020202030204" pitchFamily="34" charset="0"/>
                <a:cs typeface="Arial" pitchFamily="34" charset="0"/>
              </a:rPr>
              <a:t>Australi</a:t>
            </a:r>
            <a:r>
              <a:rPr lang="en-US" sz="2133" kern="0" dirty="0">
                <a:solidFill>
                  <a:schemeClr val="bg1">
                    <a:lumMod val="50000"/>
                  </a:schemeClr>
                </a:solidFill>
                <a:latin typeface="Arial Narrow" panose="020B0606020202030204" pitchFamily="34" charset="0"/>
                <a:cs typeface="Arial" pitchFamily="34" charset="0"/>
              </a:rPr>
              <a:t> by Willow Publishing PTY Ltd. Text © 1987, WGRG, Iona Community.  Administered by Australia by Willow Publishing, Pty Ltd.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License #3047882,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Song# 1040329</a:t>
            </a:r>
            <a:endParaRPr lang="en-US" sz="2133" dirty="0"/>
          </a:p>
        </p:txBody>
      </p:sp>
    </p:spTree>
    <p:extLst>
      <p:ext uri="{BB962C8B-B14F-4D97-AF65-F5344CB8AC3E}">
        <p14:creationId xmlns:p14="http://schemas.microsoft.com/office/powerpoint/2010/main" val="25907720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126164"/>
          </a:xfrm>
        </p:spPr>
        <p:txBody>
          <a:bodyPr>
            <a:normAutofit lnSpcReduction="10000"/>
          </a:bodyPr>
          <a:lstStyle/>
          <a:p>
            <a:pPr marL="0" indent="0" algn="ctr">
              <a:spcBef>
                <a:spcPts val="0"/>
              </a:spcBef>
              <a:buNone/>
            </a:pPr>
            <a:r>
              <a:rPr lang="en-US" dirty="0">
                <a:solidFill>
                  <a:schemeClr val="bg1"/>
                </a:solidFill>
              </a:rPr>
              <a:t>Verse 2</a:t>
            </a:r>
          </a:p>
          <a:p>
            <a:pPr marL="0" indent="0" algn="ctr">
              <a:spcBef>
                <a:spcPts val="0"/>
              </a:spcBef>
              <a:buNone/>
            </a:pPr>
            <a:r>
              <a:rPr lang="en-US" sz="6400" dirty="0">
                <a:solidFill>
                  <a:schemeClr val="bg1"/>
                </a:solidFill>
              </a:rPr>
              <a:t>Will </a:t>
            </a:r>
            <a:r>
              <a:rPr lang="en-US" sz="6400" dirty="0">
                <a:solidFill>
                  <a:schemeClr val="bg1"/>
                </a:solidFill>
              </a:rPr>
              <a:t>you leave yourself behind if I but call your name</a:t>
            </a:r>
            <a:r>
              <a:rPr lang="en-US" sz="6400" dirty="0">
                <a:solidFill>
                  <a:schemeClr val="bg1"/>
                </a:solidFill>
              </a:rPr>
              <a:t>? Will </a:t>
            </a:r>
            <a:r>
              <a:rPr lang="en-US" sz="6400" dirty="0">
                <a:solidFill>
                  <a:schemeClr val="bg1"/>
                </a:solidFill>
              </a:rPr>
              <a:t>you care for cruel and kind and never be the same</a:t>
            </a:r>
            <a:r>
              <a:rPr lang="en-US" sz="6400" dirty="0">
                <a:solidFill>
                  <a:schemeClr val="bg1"/>
                </a:solidFill>
              </a:rPr>
              <a:t>? Will </a:t>
            </a:r>
            <a:r>
              <a:rPr lang="en-US" sz="6400" dirty="0">
                <a:solidFill>
                  <a:schemeClr val="bg1"/>
                </a:solidFill>
              </a:rPr>
              <a:t>you risk the hostile stare should your life attract or scare</a:t>
            </a:r>
            <a:r>
              <a:rPr lang="en-US" sz="6400" dirty="0">
                <a:solidFill>
                  <a:schemeClr val="bg1"/>
                </a:solidFill>
              </a:rPr>
              <a:t>? Will </a:t>
            </a:r>
            <a:r>
              <a:rPr lang="en-US" sz="6400" dirty="0">
                <a:solidFill>
                  <a:schemeClr val="bg1"/>
                </a:solidFill>
              </a:rPr>
              <a:t>you let me answer prayer in you and you in me?</a:t>
            </a:r>
          </a:p>
        </p:txBody>
      </p:sp>
      <p:sp>
        <p:nvSpPr>
          <p:cNvPr id="7" name="TextBox 6"/>
          <p:cNvSpPr txBox="1"/>
          <p:nvPr/>
        </p:nvSpPr>
        <p:spPr>
          <a:xfrm>
            <a:off x="0" y="5750004"/>
            <a:ext cx="12192000" cy="748795"/>
          </a:xfrm>
          <a:prstGeom prst="rect">
            <a:avLst/>
          </a:prstGeom>
          <a:noFill/>
        </p:spPr>
        <p:txBody>
          <a:bodyPr wrap="square" rtlCol="0">
            <a:spAutoFit/>
          </a:bodyPr>
          <a:lstStyle/>
          <a:p>
            <a:pPr algn="ctr"/>
            <a:r>
              <a:rPr lang="en-US" sz="2133" kern="0" dirty="0">
                <a:solidFill>
                  <a:schemeClr val="bg1">
                    <a:lumMod val="50000"/>
                  </a:schemeClr>
                </a:solidFill>
                <a:latin typeface="Arial Narrow" panose="020B0606020202030204" pitchFamily="34" charset="0"/>
                <a:cs typeface="Arial" pitchFamily="34" charset="0"/>
              </a:rPr>
              <a:t>  </a:t>
            </a:r>
            <a:r>
              <a:rPr lang="en-US" sz="2133" kern="0" dirty="0">
                <a:solidFill>
                  <a:schemeClr val="bg1">
                    <a:lumMod val="50000"/>
                  </a:schemeClr>
                </a:solidFill>
                <a:latin typeface="Arial Narrow" panose="020B0606020202030204" pitchFamily="34" charset="0"/>
                <a:cs typeface="Arial" pitchFamily="34" charset="0"/>
              </a:rPr>
              <a:t>Tune © 1987, WGRG, Iona Community.  Administered by </a:t>
            </a:r>
            <a:r>
              <a:rPr lang="en-US" sz="2133" kern="0" dirty="0" err="1">
                <a:solidFill>
                  <a:schemeClr val="bg1">
                    <a:lumMod val="50000"/>
                  </a:schemeClr>
                </a:solidFill>
                <a:latin typeface="Arial Narrow" panose="020B0606020202030204" pitchFamily="34" charset="0"/>
                <a:cs typeface="Arial" pitchFamily="34" charset="0"/>
              </a:rPr>
              <a:t>Australi</a:t>
            </a:r>
            <a:r>
              <a:rPr lang="en-US" sz="2133" kern="0" dirty="0">
                <a:solidFill>
                  <a:schemeClr val="bg1">
                    <a:lumMod val="50000"/>
                  </a:schemeClr>
                </a:solidFill>
                <a:latin typeface="Arial Narrow" panose="020B0606020202030204" pitchFamily="34" charset="0"/>
                <a:cs typeface="Arial" pitchFamily="34" charset="0"/>
              </a:rPr>
              <a:t> by Willow Publishing PTY Ltd. Text © 1987, WGRG, Iona Community.  Administered by Australia by Willow Publishing, Pty Ltd.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License #3047882,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Song# 1040329</a:t>
            </a:r>
            <a:endParaRPr lang="en-US" sz="2133" dirty="0"/>
          </a:p>
        </p:txBody>
      </p:sp>
    </p:spTree>
    <p:extLst>
      <p:ext uri="{BB962C8B-B14F-4D97-AF65-F5344CB8AC3E}">
        <p14:creationId xmlns:p14="http://schemas.microsoft.com/office/powerpoint/2010/main" val="4852863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639"/>
            <a:ext cx="12192000" cy="5851525"/>
          </a:xfrm>
        </p:spPr>
        <p:txBody>
          <a:bodyPr>
            <a:normAutofit fontScale="92500" lnSpcReduction="20000"/>
          </a:bodyPr>
          <a:lstStyle/>
          <a:p>
            <a:pPr marL="0" indent="0" algn="ctr">
              <a:buNone/>
            </a:pPr>
            <a:r>
              <a:rPr lang="en-US" dirty="0">
                <a:solidFill>
                  <a:schemeClr val="bg1"/>
                </a:solidFill>
              </a:rPr>
              <a:t>Verse 3</a:t>
            </a:r>
          </a:p>
          <a:p>
            <a:pPr marL="0" indent="0" algn="ctr">
              <a:spcBef>
                <a:spcPts val="0"/>
              </a:spcBef>
              <a:buNone/>
            </a:pPr>
            <a:r>
              <a:rPr lang="en-US" sz="6933" dirty="0">
                <a:solidFill>
                  <a:schemeClr val="bg1"/>
                </a:solidFill>
              </a:rPr>
              <a:t>Will </a:t>
            </a:r>
            <a:r>
              <a:rPr lang="en-US" sz="6933" dirty="0">
                <a:solidFill>
                  <a:schemeClr val="bg1"/>
                </a:solidFill>
              </a:rPr>
              <a:t>you let the blinded see if I but call your name</a:t>
            </a:r>
            <a:r>
              <a:rPr lang="en-US" sz="6933" dirty="0">
                <a:solidFill>
                  <a:schemeClr val="bg1"/>
                </a:solidFill>
              </a:rPr>
              <a:t>? Will </a:t>
            </a:r>
            <a:r>
              <a:rPr lang="en-US" sz="6933" dirty="0">
                <a:solidFill>
                  <a:schemeClr val="bg1"/>
                </a:solidFill>
              </a:rPr>
              <a:t>you set the prisoners free and never be the same</a:t>
            </a:r>
            <a:r>
              <a:rPr lang="en-US" sz="6933" dirty="0">
                <a:solidFill>
                  <a:schemeClr val="bg1"/>
                </a:solidFill>
              </a:rPr>
              <a:t>? Will </a:t>
            </a:r>
            <a:r>
              <a:rPr lang="en-US" sz="6933" dirty="0">
                <a:solidFill>
                  <a:schemeClr val="bg1"/>
                </a:solidFill>
              </a:rPr>
              <a:t>you kiss the leper clean and do such as this unseen</a:t>
            </a:r>
            <a:r>
              <a:rPr lang="en-US" sz="6933" dirty="0">
                <a:solidFill>
                  <a:schemeClr val="bg1"/>
                </a:solidFill>
              </a:rPr>
              <a:t>, and </a:t>
            </a:r>
            <a:r>
              <a:rPr lang="en-US" sz="6933" dirty="0">
                <a:solidFill>
                  <a:schemeClr val="bg1"/>
                </a:solidFill>
              </a:rPr>
              <a:t>admit to what I mean in you and you in me</a:t>
            </a:r>
            <a:r>
              <a:rPr lang="en-US" sz="5200" dirty="0">
                <a:solidFill>
                  <a:schemeClr val="bg1"/>
                </a:solidFill>
              </a:rPr>
              <a:t>?</a:t>
            </a:r>
          </a:p>
        </p:txBody>
      </p:sp>
      <p:sp>
        <p:nvSpPr>
          <p:cNvPr id="7" name="TextBox 6"/>
          <p:cNvSpPr txBox="1"/>
          <p:nvPr/>
        </p:nvSpPr>
        <p:spPr>
          <a:xfrm>
            <a:off x="0" y="6032580"/>
            <a:ext cx="12192000" cy="748795"/>
          </a:xfrm>
          <a:prstGeom prst="rect">
            <a:avLst/>
          </a:prstGeom>
          <a:noFill/>
        </p:spPr>
        <p:txBody>
          <a:bodyPr wrap="square" rtlCol="0">
            <a:spAutoFit/>
          </a:bodyPr>
          <a:lstStyle/>
          <a:p>
            <a:pPr algn="ctr"/>
            <a:r>
              <a:rPr lang="en-US" sz="2133" kern="0" dirty="0">
                <a:solidFill>
                  <a:schemeClr val="bg1">
                    <a:lumMod val="50000"/>
                  </a:schemeClr>
                </a:solidFill>
                <a:latin typeface="Arial Narrow" panose="020B0606020202030204" pitchFamily="34" charset="0"/>
                <a:cs typeface="Arial" pitchFamily="34" charset="0"/>
              </a:rPr>
              <a:t>  </a:t>
            </a:r>
            <a:r>
              <a:rPr lang="en-US" sz="2133" kern="0" dirty="0">
                <a:solidFill>
                  <a:schemeClr val="bg1">
                    <a:lumMod val="50000"/>
                  </a:schemeClr>
                </a:solidFill>
                <a:latin typeface="Arial Narrow" panose="020B0606020202030204" pitchFamily="34" charset="0"/>
                <a:cs typeface="Arial" pitchFamily="34" charset="0"/>
              </a:rPr>
              <a:t>Tune © 1987, WGRG, Iona Community.  Administered by </a:t>
            </a:r>
            <a:r>
              <a:rPr lang="en-US" sz="2133" kern="0" dirty="0" err="1">
                <a:solidFill>
                  <a:schemeClr val="bg1">
                    <a:lumMod val="50000"/>
                  </a:schemeClr>
                </a:solidFill>
                <a:latin typeface="Arial Narrow" panose="020B0606020202030204" pitchFamily="34" charset="0"/>
                <a:cs typeface="Arial" pitchFamily="34" charset="0"/>
              </a:rPr>
              <a:t>Australi</a:t>
            </a:r>
            <a:r>
              <a:rPr lang="en-US" sz="2133" kern="0" dirty="0">
                <a:solidFill>
                  <a:schemeClr val="bg1">
                    <a:lumMod val="50000"/>
                  </a:schemeClr>
                </a:solidFill>
                <a:latin typeface="Arial Narrow" panose="020B0606020202030204" pitchFamily="34" charset="0"/>
                <a:cs typeface="Arial" pitchFamily="34" charset="0"/>
              </a:rPr>
              <a:t> by Willow Publishing PTY Ltd. Text © 1987, WGRG, Iona Community.  Administered by Australia by Willow Publishing, Pty Ltd.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License #3047882,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Song# 1040329</a:t>
            </a:r>
            <a:endParaRPr lang="en-US" sz="2133" dirty="0"/>
          </a:p>
        </p:txBody>
      </p:sp>
    </p:spTree>
    <p:extLst>
      <p:ext uri="{BB962C8B-B14F-4D97-AF65-F5344CB8AC3E}">
        <p14:creationId xmlns:p14="http://schemas.microsoft.com/office/powerpoint/2010/main" val="4736808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192000" cy="6126164"/>
          </a:xfrm>
        </p:spPr>
        <p:txBody>
          <a:bodyPr>
            <a:normAutofit fontScale="92500" lnSpcReduction="10000"/>
          </a:bodyPr>
          <a:lstStyle/>
          <a:p>
            <a:pPr marL="0" indent="0" algn="ctr">
              <a:buNone/>
            </a:pPr>
            <a:r>
              <a:rPr lang="en-US" dirty="0">
                <a:solidFill>
                  <a:schemeClr val="bg1"/>
                </a:solidFill>
              </a:rPr>
              <a:t>Verse 4</a:t>
            </a:r>
          </a:p>
          <a:p>
            <a:pPr marL="0" indent="0" algn="ctr">
              <a:buNone/>
            </a:pPr>
            <a:r>
              <a:rPr lang="en-US" sz="6400" dirty="0">
                <a:solidFill>
                  <a:schemeClr val="bg1"/>
                </a:solidFill>
              </a:rPr>
              <a:t>Will </a:t>
            </a:r>
            <a:r>
              <a:rPr lang="en-US" sz="6400" dirty="0">
                <a:solidFill>
                  <a:schemeClr val="bg1"/>
                </a:solidFill>
              </a:rPr>
              <a:t>you love the “you” you hide if I but call your name</a:t>
            </a:r>
            <a:r>
              <a:rPr lang="en-US" sz="6400" dirty="0">
                <a:solidFill>
                  <a:schemeClr val="bg1"/>
                </a:solidFill>
              </a:rPr>
              <a:t>? Will </a:t>
            </a:r>
            <a:r>
              <a:rPr lang="en-US" sz="6400" dirty="0">
                <a:solidFill>
                  <a:schemeClr val="bg1"/>
                </a:solidFill>
              </a:rPr>
              <a:t>you quell the fear inside and never be the same</a:t>
            </a:r>
            <a:r>
              <a:rPr lang="en-US" sz="6400" dirty="0">
                <a:solidFill>
                  <a:schemeClr val="bg1"/>
                </a:solidFill>
              </a:rPr>
              <a:t>? Will </a:t>
            </a:r>
            <a:r>
              <a:rPr lang="en-US" sz="6400" dirty="0">
                <a:solidFill>
                  <a:schemeClr val="bg1"/>
                </a:solidFill>
              </a:rPr>
              <a:t>you use the faith you’ve found to reshape the world around</a:t>
            </a:r>
            <a:r>
              <a:rPr lang="en-US" sz="6400" dirty="0">
                <a:solidFill>
                  <a:schemeClr val="bg1"/>
                </a:solidFill>
              </a:rPr>
              <a:t>, Through </a:t>
            </a:r>
            <a:r>
              <a:rPr lang="en-US" sz="6400" dirty="0">
                <a:solidFill>
                  <a:schemeClr val="bg1"/>
                </a:solidFill>
              </a:rPr>
              <a:t>my sight and touch and sound in you and you in me?</a:t>
            </a:r>
          </a:p>
        </p:txBody>
      </p:sp>
      <p:sp>
        <p:nvSpPr>
          <p:cNvPr id="7" name="TextBox 6"/>
          <p:cNvSpPr txBox="1"/>
          <p:nvPr/>
        </p:nvSpPr>
        <p:spPr>
          <a:xfrm>
            <a:off x="0" y="6078300"/>
            <a:ext cx="12192000" cy="748795"/>
          </a:xfrm>
          <a:prstGeom prst="rect">
            <a:avLst/>
          </a:prstGeom>
          <a:noFill/>
        </p:spPr>
        <p:txBody>
          <a:bodyPr wrap="square" rtlCol="0">
            <a:spAutoFit/>
          </a:bodyPr>
          <a:lstStyle/>
          <a:p>
            <a:pPr algn="ctr"/>
            <a:r>
              <a:rPr lang="en-US" sz="2133" kern="0" dirty="0">
                <a:solidFill>
                  <a:schemeClr val="bg1">
                    <a:lumMod val="50000"/>
                  </a:schemeClr>
                </a:solidFill>
                <a:latin typeface="Arial Narrow" panose="020B0606020202030204" pitchFamily="34" charset="0"/>
                <a:cs typeface="Arial" pitchFamily="34" charset="0"/>
              </a:rPr>
              <a:t>  </a:t>
            </a:r>
            <a:r>
              <a:rPr lang="en-US" sz="2133" kern="0" dirty="0">
                <a:solidFill>
                  <a:schemeClr val="bg1">
                    <a:lumMod val="50000"/>
                  </a:schemeClr>
                </a:solidFill>
                <a:latin typeface="Arial Narrow" panose="020B0606020202030204" pitchFamily="34" charset="0"/>
                <a:cs typeface="Arial" pitchFamily="34" charset="0"/>
              </a:rPr>
              <a:t>Tune © 1987, WGRG, Iona Community.  Administered by </a:t>
            </a:r>
            <a:r>
              <a:rPr lang="en-US" sz="2133" kern="0" dirty="0" err="1">
                <a:solidFill>
                  <a:schemeClr val="bg1">
                    <a:lumMod val="50000"/>
                  </a:schemeClr>
                </a:solidFill>
                <a:latin typeface="Arial Narrow" panose="020B0606020202030204" pitchFamily="34" charset="0"/>
                <a:cs typeface="Arial" pitchFamily="34" charset="0"/>
              </a:rPr>
              <a:t>Australi</a:t>
            </a:r>
            <a:r>
              <a:rPr lang="en-US" sz="2133" kern="0" dirty="0">
                <a:solidFill>
                  <a:schemeClr val="bg1">
                    <a:lumMod val="50000"/>
                  </a:schemeClr>
                </a:solidFill>
                <a:latin typeface="Arial Narrow" panose="020B0606020202030204" pitchFamily="34" charset="0"/>
                <a:cs typeface="Arial" pitchFamily="34" charset="0"/>
              </a:rPr>
              <a:t> by Willow Publishing PTY Ltd. Text © 1987, WGRG, Iona Community.  Administered by Australia by Willow Publishing, Pty Ltd.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License #3047882,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Song# 1040329</a:t>
            </a:r>
            <a:endParaRPr lang="en-US" sz="2133" dirty="0"/>
          </a:p>
        </p:txBody>
      </p:sp>
    </p:spTree>
    <p:extLst>
      <p:ext uri="{BB962C8B-B14F-4D97-AF65-F5344CB8AC3E}">
        <p14:creationId xmlns:p14="http://schemas.microsoft.com/office/powerpoint/2010/main" val="3662474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4639"/>
            <a:ext cx="12192000" cy="5851525"/>
          </a:xfrm>
        </p:spPr>
        <p:txBody>
          <a:bodyPr>
            <a:normAutofit fontScale="92500" lnSpcReduction="10000"/>
          </a:bodyPr>
          <a:lstStyle/>
          <a:p>
            <a:pPr marL="0" indent="0" algn="ctr">
              <a:spcBef>
                <a:spcPts val="0"/>
              </a:spcBef>
              <a:buNone/>
            </a:pPr>
            <a:r>
              <a:rPr lang="en-US" dirty="0">
                <a:solidFill>
                  <a:schemeClr val="bg1"/>
                </a:solidFill>
              </a:rPr>
              <a:t>Verse 5</a:t>
            </a:r>
          </a:p>
          <a:p>
            <a:pPr marL="0" indent="0" algn="ctr">
              <a:spcBef>
                <a:spcPts val="0"/>
              </a:spcBef>
              <a:buNone/>
            </a:pPr>
            <a:r>
              <a:rPr lang="en-US" sz="6400" dirty="0">
                <a:solidFill>
                  <a:schemeClr val="bg1"/>
                </a:solidFill>
              </a:rPr>
              <a:t>Lord </a:t>
            </a:r>
            <a:r>
              <a:rPr lang="en-US" sz="6400" dirty="0">
                <a:solidFill>
                  <a:schemeClr val="bg1"/>
                </a:solidFill>
              </a:rPr>
              <a:t>your summons echoes true when you but call my name</a:t>
            </a:r>
            <a:r>
              <a:rPr lang="en-US" sz="6400" dirty="0">
                <a:solidFill>
                  <a:schemeClr val="bg1"/>
                </a:solidFill>
              </a:rPr>
              <a:t>.  Let </a:t>
            </a:r>
            <a:r>
              <a:rPr lang="en-US" sz="6400" dirty="0">
                <a:solidFill>
                  <a:schemeClr val="bg1"/>
                </a:solidFill>
              </a:rPr>
              <a:t>me turn and follow you and never be the same.</a:t>
            </a:r>
            <a:br>
              <a:rPr lang="en-US" sz="6400" dirty="0">
                <a:solidFill>
                  <a:schemeClr val="bg1"/>
                </a:solidFill>
              </a:rPr>
            </a:br>
            <a:r>
              <a:rPr lang="en-US" sz="6400" dirty="0">
                <a:solidFill>
                  <a:schemeClr val="bg1"/>
                </a:solidFill>
              </a:rPr>
              <a:t>In Your </a:t>
            </a:r>
            <a:r>
              <a:rPr lang="en-US" sz="6400" dirty="0">
                <a:solidFill>
                  <a:schemeClr val="bg1"/>
                </a:solidFill>
              </a:rPr>
              <a:t>company, </a:t>
            </a:r>
            <a:r>
              <a:rPr lang="en-US" sz="6400" dirty="0">
                <a:solidFill>
                  <a:schemeClr val="bg1"/>
                </a:solidFill>
              </a:rPr>
              <a:t>I’ll go where Your love and footsteps show</a:t>
            </a:r>
            <a:r>
              <a:rPr lang="en-US" sz="6400" dirty="0">
                <a:solidFill>
                  <a:schemeClr val="bg1"/>
                </a:solidFill>
              </a:rPr>
              <a:t>. Thus </a:t>
            </a:r>
            <a:r>
              <a:rPr lang="en-US" sz="6400" dirty="0">
                <a:solidFill>
                  <a:schemeClr val="bg1"/>
                </a:solidFill>
              </a:rPr>
              <a:t>I’ll move and live and grow in you and you in me.</a:t>
            </a:r>
          </a:p>
        </p:txBody>
      </p:sp>
      <p:sp>
        <p:nvSpPr>
          <p:cNvPr id="7" name="TextBox 6"/>
          <p:cNvSpPr txBox="1"/>
          <p:nvPr/>
        </p:nvSpPr>
        <p:spPr>
          <a:xfrm>
            <a:off x="0" y="6063060"/>
            <a:ext cx="12192000" cy="748795"/>
          </a:xfrm>
          <a:prstGeom prst="rect">
            <a:avLst/>
          </a:prstGeom>
          <a:noFill/>
        </p:spPr>
        <p:txBody>
          <a:bodyPr wrap="square" rtlCol="0">
            <a:spAutoFit/>
          </a:bodyPr>
          <a:lstStyle/>
          <a:p>
            <a:pPr algn="ctr"/>
            <a:r>
              <a:rPr lang="en-US" sz="2133" kern="0" dirty="0">
                <a:solidFill>
                  <a:schemeClr val="bg1">
                    <a:lumMod val="50000"/>
                  </a:schemeClr>
                </a:solidFill>
                <a:latin typeface="Arial Narrow" panose="020B0606020202030204" pitchFamily="34" charset="0"/>
                <a:cs typeface="Arial" pitchFamily="34" charset="0"/>
              </a:rPr>
              <a:t>  </a:t>
            </a:r>
            <a:r>
              <a:rPr lang="en-US" sz="2133" kern="0" dirty="0">
                <a:solidFill>
                  <a:schemeClr val="bg1">
                    <a:lumMod val="50000"/>
                  </a:schemeClr>
                </a:solidFill>
                <a:latin typeface="Arial Narrow" panose="020B0606020202030204" pitchFamily="34" charset="0"/>
                <a:cs typeface="Arial" pitchFamily="34" charset="0"/>
              </a:rPr>
              <a:t>Tune © 1987, WGRG, Iona Community.  Administered by </a:t>
            </a:r>
            <a:r>
              <a:rPr lang="en-US" sz="2133" kern="0" dirty="0" err="1">
                <a:solidFill>
                  <a:schemeClr val="bg1">
                    <a:lumMod val="50000"/>
                  </a:schemeClr>
                </a:solidFill>
                <a:latin typeface="Arial Narrow" panose="020B0606020202030204" pitchFamily="34" charset="0"/>
                <a:cs typeface="Arial" pitchFamily="34" charset="0"/>
              </a:rPr>
              <a:t>Australi</a:t>
            </a:r>
            <a:r>
              <a:rPr lang="en-US" sz="2133" kern="0" dirty="0">
                <a:solidFill>
                  <a:schemeClr val="bg1">
                    <a:lumMod val="50000"/>
                  </a:schemeClr>
                </a:solidFill>
                <a:latin typeface="Arial Narrow" panose="020B0606020202030204" pitchFamily="34" charset="0"/>
                <a:cs typeface="Arial" pitchFamily="34" charset="0"/>
              </a:rPr>
              <a:t> by Willow Publishing PTY Ltd. Text © 1987, WGRG, Iona Community.  Administered by Australia by Willow Publishing, Pty Ltd.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License #3047882, </a:t>
            </a:r>
            <a:r>
              <a:rPr lang="en-US" sz="2133" kern="0" dirty="0" err="1">
                <a:solidFill>
                  <a:schemeClr val="bg1">
                    <a:lumMod val="50000"/>
                  </a:schemeClr>
                </a:solidFill>
                <a:latin typeface="Arial Narrow" panose="020B0606020202030204" pitchFamily="34" charset="0"/>
                <a:cs typeface="Arial" pitchFamily="34" charset="0"/>
              </a:rPr>
              <a:t>CCLi</a:t>
            </a:r>
            <a:r>
              <a:rPr lang="en-US" sz="2133" kern="0" dirty="0">
                <a:solidFill>
                  <a:schemeClr val="bg1">
                    <a:lumMod val="50000"/>
                  </a:schemeClr>
                </a:solidFill>
                <a:latin typeface="Arial Narrow" panose="020B0606020202030204" pitchFamily="34" charset="0"/>
                <a:cs typeface="Arial" pitchFamily="34" charset="0"/>
              </a:rPr>
              <a:t> Song# 1040329</a:t>
            </a:r>
            <a:endParaRPr lang="en-US" sz="2133" dirty="0"/>
          </a:p>
        </p:txBody>
      </p:sp>
    </p:spTree>
    <p:extLst>
      <p:ext uri="{BB962C8B-B14F-4D97-AF65-F5344CB8AC3E}">
        <p14:creationId xmlns:p14="http://schemas.microsoft.com/office/powerpoint/2010/main" val="1359879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3623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62545"/>
            <a:ext cx="12191999" cy="4549124"/>
          </a:xfrm>
        </p:spPr>
        <p:txBody>
          <a:bodyPr>
            <a:noAutofit/>
          </a:bodyPr>
          <a:lstStyle/>
          <a:p>
            <a:pPr marL="0" indent="0" algn="ctr">
              <a:buNone/>
            </a:pPr>
            <a:r>
              <a:rPr lang="en-US" sz="5400" dirty="0" smtClean="0">
                <a:solidFill>
                  <a:schemeClr val="bg1"/>
                </a:solidFill>
              </a:rPr>
              <a:t>Holy, Holy, Holy Lord God of hosts.</a:t>
            </a:r>
          </a:p>
          <a:p>
            <a:pPr marL="0" indent="0" algn="ctr">
              <a:buNone/>
            </a:pPr>
            <a:r>
              <a:rPr lang="en-US" sz="5400" dirty="0" smtClean="0">
                <a:solidFill>
                  <a:schemeClr val="bg1"/>
                </a:solidFill>
              </a:rPr>
              <a:t>Heaven and earth are full of your glory.</a:t>
            </a:r>
          </a:p>
          <a:p>
            <a:pPr marL="0" indent="0" algn="ctr">
              <a:buNone/>
            </a:pPr>
            <a:r>
              <a:rPr lang="en-US" sz="5400" dirty="0" smtClean="0">
                <a:solidFill>
                  <a:schemeClr val="bg1"/>
                </a:solidFill>
              </a:rPr>
              <a:t>Hosanna, hosanna, hosanna in the highest.</a:t>
            </a:r>
          </a:p>
          <a:p>
            <a:pPr marL="0" indent="0" algn="ctr">
              <a:buNone/>
            </a:pPr>
            <a:r>
              <a:rPr lang="en-US" sz="5400" dirty="0" smtClean="0">
                <a:solidFill>
                  <a:schemeClr val="bg1"/>
                </a:solidFill>
              </a:rPr>
              <a:t>Blessed is he who comes in the name of the Lord. Hosanna, hosanna, hosanna in the highest.</a:t>
            </a:r>
            <a:endParaRPr lang="en-US" sz="54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dirty="0">
                <a:solidFill>
                  <a:schemeClr val="bg1">
                    <a:lumMod val="50000"/>
                  </a:schemeClr>
                </a:solidFill>
              </a:rPr>
              <a:t>#30102341</a:t>
            </a:r>
            <a:endParaRPr lang="en-US" dirty="0">
              <a:solidFill>
                <a:schemeClr val="bg1">
                  <a:lumMod val="50000"/>
                </a:schemeClr>
              </a:solidFill>
              <a:latin typeface="Bahnschrift Light Condensed" panose="020B0502040204020203" pitchFamily="34" charset="0"/>
            </a:endParaRPr>
          </a:p>
        </p:txBody>
      </p:sp>
      <p:sp>
        <p:nvSpPr>
          <p:cNvPr id="5" name="Title 1"/>
          <p:cNvSpPr>
            <a:spLocks noGrp="1"/>
          </p:cNvSpPr>
          <p:nvPr>
            <p:ph type="title"/>
          </p:nvPr>
        </p:nvSpPr>
        <p:spPr>
          <a:xfrm>
            <a:off x="0" y="164728"/>
            <a:ext cx="12192000" cy="1325563"/>
          </a:xfrm>
          <a:solidFill>
            <a:schemeClr val="bg1"/>
          </a:solidFill>
        </p:spPr>
        <p:txBody>
          <a:bodyPr>
            <a:normAutofit/>
          </a:bodyPr>
          <a:lstStyle/>
          <a:p>
            <a:pPr algn="ctr"/>
            <a:r>
              <a:rPr lang="en-US" sz="6600" b="1" dirty="0" smtClean="0">
                <a:solidFill>
                  <a:srgbClr val="006600"/>
                </a:solidFill>
              </a:rPr>
              <a:t>HOLY</a:t>
            </a:r>
            <a:endParaRPr lang="en-US" sz="6600" b="1" dirty="0">
              <a:solidFill>
                <a:srgbClr val="006600"/>
              </a:solidFill>
            </a:endParaRPr>
          </a:p>
        </p:txBody>
      </p:sp>
    </p:spTree>
    <p:extLst>
      <p:ext uri="{BB962C8B-B14F-4D97-AF65-F5344CB8AC3E}">
        <p14:creationId xmlns:p14="http://schemas.microsoft.com/office/powerpoint/2010/main" val="40377209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solidFill>
            <a:schemeClr val="bg1"/>
          </a:solidFill>
        </p:spPr>
        <p:txBody>
          <a:bodyPr>
            <a:normAutofit/>
          </a:bodyPr>
          <a:lstStyle/>
          <a:p>
            <a:pPr algn="ctr"/>
            <a:r>
              <a:rPr lang="en-US" sz="6000" b="1" dirty="0" smtClean="0">
                <a:solidFill>
                  <a:srgbClr val="006600"/>
                </a:solidFill>
              </a:rPr>
              <a:t>MEMORIAL ACCLAMATION</a:t>
            </a:r>
            <a:endParaRPr lang="en-US" sz="6000" b="1" dirty="0">
              <a:solidFill>
                <a:srgbClr val="006600"/>
              </a:solidFill>
            </a:endParaRPr>
          </a:p>
        </p:txBody>
      </p:sp>
      <p:sp>
        <p:nvSpPr>
          <p:cNvPr id="3" name="Content Placeholder 2"/>
          <p:cNvSpPr>
            <a:spLocks noGrp="1"/>
          </p:cNvSpPr>
          <p:nvPr>
            <p:ph idx="1"/>
          </p:nvPr>
        </p:nvSpPr>
        <p:spPr>
          <a:xfrm>
            <a:off x="838200" y="2188029"/>
            <a:ext cx="10515600" cy="3988934"/>
          </a:xfrm>
        </p:spPr>
        <p:txBody>
          <a:bodyPr>
            <a:normAutofit/>
          </a:bodyPr>
          <a:lstStyle/>
          <a:p>
            <a:pPr marL="0" indent="0" algn="ctr">
              <a:buNone/>
            </a:pPr>
            <a:r>
              <a:rPr lang="en-US" sz="6000" dirty="0" smtClean="0">
                <a:solidFill>
                  <a:schemeClr val="bg1"/>
                </a:solidFill>
              </a:rPr>
              <a:t>We proclaim your death O Lord, </a:t>
            </a:r>
          </a:p>
          <a:p>
            <a:pPr marL="0" indent="0" algn="ctr">
              <a:buNone/>
            </a:pPr>
            <a:r>
              <a:rPr lang="en-US" sz="6000" dirty="0" smtClean="0">
                <a:solidFill>
                  <a:schemeClr val="bg1"/>
                </a:solidFill>
              </a:rPr>
              <a:t>and profess your Resurrection until you come again, </a:t>
            </a:r>
          </a:p>
          <a:p>
            <a:pPr marL="0" indent="0" algn="ctr">
              <a:buNone/>
            </a:pPr>
            <a:r>
              <a:rPr lang="en-US" sz="6000" dirty="0" smtClean="0">
                <a:solidFill>
                  <a:schemeClr val="bg1"/>
                </a:solidFill>
              </a:rPr>
              <a:t>until you come again.</a:t>
            </a:r>
            <a:endParaRPr lang="en-US" sz="60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dirty="0">
                <a:solidFill>
                  <a:schemeClr val="bg1">
                    <a:lumMod val="50000"/>
                  </a:schemeClr>
                </a:solidFill>
              </a:rPr>
              <a:t>#30102341</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2377374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6"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1093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50877"/>
            <a:ext cx="12192000" cy="1325563"/>
          </a:xfrm>
          <a:solidFill>
            <a:schemeClr val="bg1"/>
          </a:solidFill>
        </p:spPr>
        <p:txBody>
          <a:bodyPr>
            <a:normAutofit/>
          </a:bodyPr>
          <a:lstStyle/>
          <a:p>
            <a:pPr algn="ctr"/>
            <a:r>
              <a:rPr lang="en-US" sz="6600" b="1" dirty="0" smtClean="0">
                <a:solidFill>
                  <a:srgbClr val="006600"/>
                </a:solidFill>
              </a:rPr>
              <a:t>AMEN</a:t>
            </a:r>
            <a:endParaRPr lang="en-US" sz="6600" b="1" dirty="0">
              <a:solidFill>
                <a:srgbClr val="006600"/>
              </a:solidFill>
            </a:endParaRPr>
          </a:p>
        </p:txBody>
      </p:sp>
      <p:sp>
        <p:nvSpPr>
          <p:cNvPr id="3" name="Rectangle 2"/>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143411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dirty="0"/>
          </a:p>
        </p:txBody>
      </p:sp>
      <p:pic>
        <p:nvPicPr>
          <p:cNvPr id="4"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526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6"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0707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3" y="1704108"/>
            <a:ext cx="11919857" cy="3938155"/>
          </a:xfrm>
        </p:spPr>
        <p:txBody>
          <a:bodyPr anchor="ctr">
            <a:noAutofit/>
          </a:bodyPr>
          <a:lstStyle/>
          <a:p>
            <a:pPr marL="0" indent="0" algn="ctr">
              <a:buNone/>
            </a:pPr>
            <a:r>
              <a:rPr lang="en-US" sz="6000" dirty="0" smtClean="0">
                <a:solidFill>
                  <a:schemeClr val="bg1"/>
                </a:solidFill>
              </a:rPr>
              <a:t>Lamb of God, you take away the sins of the world, have mercy on us.</a:t>
            </a:r>
          </a:p>
          <a:p>
            <a:pPr marL="0" indent="0" algn="ctr">
              <a:buNone/>
            </a:pPr>
            <a:r>
              <a:rPr lang="en-US" sz="6000" dirty="0" smtClean="0">
                <a:solidFill>
                  <a:schemeClr val="bg1"/>
                </a:solidFill>
              </a:rPr>
              <a:t>…… Have mercy on us.</a:t>
            </a:r>
          </a:p>
          <a:p>
            <a:pPr marL="0" indent="0" algn="ctr">
              <a:buNone/>
            </a:pPr>
            <a:r>
              <a:rPr lang="en-US" sz="6000" dirty="0" smtClean="0">
                <a:solidFill>
                  <a:schemeClr val="bg1"/>
                </a:solidFill>
              </a:rPr>
              <a:t>…… Grant us peace.</a:t>
            </a: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 </a:t>
            </a:r>
            <a:r>
              <a:rPr lang="en-US" kern="0" dirty="0">
                <a:solidFill>
                  <a:schemeClr val="bg1">
                    <a:lumMod val="50000"/>
                  </a:schemeClr>
                </a:solidFill>
                <a:latin typeface="Bahnschrift Light Condensed" panose="020B0502040204020203" pitchFamily="34" charset="0"/>
                <a:cs typeface="Arial" pitchFamily="34" charset="0"/>
              </a:rPr>
              <a:t>One License #734524-A, </a:t>
            </a:r>
            <a:r>
              <a:rPr lang="en-US" kern="0" dirty="0" smtClean="0">
                <a:solidFill>
                  <a:schemeClr val="bg1">
                    <a:lumMod val="50000"/>
                  </a:schemeClr>
                </a:solidFill>
                <a:latin typeface="Bahnschrift Light Condensed" panose="020B0502040204020203" pitchFamily="34" charset="0"/>
                <a:cs typeface="Arial" pitchFamily="34" charset="0"/>
              </a:rPr>
              <a:t>One License Song </a:t>
            </a:r>
            <a:r>
              <a:rPr lang="en-US" dirty="0">
                <a:solidFill>
                  <a:schemeClr val="bg1">
                    <a:lumMod val="50000"/>
                  </a:schemeClr>
                </a:solidFill>
              </a:rPr>
              <a:t>#30102347 </a:t>
            </a:r>
            <a:endParaRPr lang="en-US" dirty="0">
              <a:solidFill>
                <a:schemeClr val="bg1">
                  <a:lumMod val="50000"/>
                </a:schemeClr>
              </a:solidFill>
              <a:latin typeface="Bahnschrift Light Condensed" panose="020B0502040204020203" pitchFamily="34" charset="0"/>
            </a:endParaRPr>
          </a:p>
        </p:txBody>
      </p:sp>
      <p:sp>
        <p:nvSpPr>
          <p:cNvPr id="5" name="Title 1"/>
          <p:cNvSpPr>
            <a:spLocks noGrp="1"/>
          </p:cNvSpPr>
          <p:nvPr>
            <p:ph type="title"/>
          </p:nvPr>
        </p:nvSpPr>
        <p:spPr>
          <a:xfrm>
            <a:off x="0" y="207819"/>
            <a:ext cx="12192000" cy="1325563"/>
          </a:xfrm>
          <a:solidFill>
            <a:schemeClr val="bg1"/>
          </a:solidFill>
        </p:spPr>
        <p:txBody>
          <a:bodyPr>
            <a:normAutofit/>
          </a:bodyPr>
          <a:lstStyle/>
          <a:p>
            <a:pPr algn="ctr"/>
            <a:r>
              <a:rPr lang="en-US" sz="6600" b="1" dirty="0" smtClean="0">
                <a:solidFill>
                  <a:srgbClr val="006600"/>
                </a:solidFill>
              </a:rPr>
              <a:t>LAMB OF GOD</a:t>
            </a:r>
            <a:endParaRPr lang="en-US" sz="6600" b="1" dirty="0">
              <a:solidFill>
                <a:srgbClr val="006600"/>
              </a:solidFill>
            </a:endParaRPr>
          </a:p>
        </p:txBody>
      </p:sp>
    </p:spTree>
    <p:extLst>
      <p:ext uri="{BB962C8B-B14F-4D97-AF65-F5344CB8AC3E}">
        <p14:creationId xmlns:p14="http://schemas.microsoft.com/office/powerpoint/2010/main" val="39951711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7"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612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83717" cy="6862665"/>
          </a:xfrm>
          <a:prstGeom prst="rect">
            <a:avLst/>
          </a:prstGeom>
        </p:spPr>
      </p:pic>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COMMUNION</a:t>
            </a:r>
            <a:endParaRPr lang="en-US" sz="6000" b="1" dirty="0">
              <a:solidFill>
                <a:srgbClr val="006600"/>
              </a:solidFill>
            </a:endParaRPr>
          </a:p>
        </p:txBody>
      </p:sp>
      <p:sp>
        <p:nvSpPr>
          <p:cNvPr id="6" name="Title 1"/>
          <p:cNvSpPr txBox="1">
            <a:spLocks/>
          </p:cNvSpPr>
          <p:nvPr/>
        </p:nvSpPr>
        <p:spPr>
          <a:xfrm>
            <a:off x="0" y="1730187"/>
            <a:ext cx="12192000" cy="17797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400" i="1" smtClean="0">
                <a:solidFill>
                  <a:schemeClr val="bg1"/>
                </a:solidFill>
                <a:latin typeface="Times New Roman" panose="02020603050405020304" pitchFamily="18" charset="0"/>
                <a:cs typeface="Times New Roman" panose="02020603050405020304" pitchFamily="18" charset="0"/>
              </a:rPr>
              <a:t>The Eyes &amp; Hands of Christ</a:t>
            </a:r>
            <a:endParaRPr lang="en-US" sz="4800" i="1" dirty="0">
              <a:solidFill>
                <a:schemeClr val="bg1"/>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mtClean="0">
                <a:solidFill>
                  <a:schemeClr val="bg1"/>
                </a:solidFill>
                <a:latin typeface="Times New Roman" panose="02020603050405020304" pitchFamily="18" charset="0"/>
                <a:cs typeface="Times New Roman" panose="02020603050405020304" pitchFamily="18" charset="0"/>
              </a:rPr>
              <a:t>Tom Kendzia</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9723786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9401"/>
            <a:ext cx="12192000" cy="5846764"/>
          </a:xfrm>
        </p:spPr>
        <p:txBody>
          <a:bodyPr/>
          <a:lstStyle/>
          <a:p>
            <a:pPr marL="0" indent="0" algn="ctr">
              <a:buNone/>
            </a:pPr>
            <a:r>
              <a:rPr lang="en-US" dirty="0" smtClean="0">
                <a:solidFill>
                  <a:schemeClr val="bg1"/>
                </a:solidFill>
              </a:rPr>
              <a:t>Refrain</a:t>
            </a:r>
          </a:p>
          <a:p>
            <a:pPr marL="0" indent="0" algn="ctr">
              <a:buNone/>
            </a:pPr>
            <a:r>
              <a:rPr lang="en-US" sz="5333" dirty="0">
                <a:solidFill>
                  <a:schemeClr val="bg1"/>
                </a:solidFill>
              </a:rPr>
              <a:t>Where two or three are gathered in my name, love will be found, life will abound.</a:t>
            </a:r>
          </a:p>
          <a:p>
            <a:pPr marL="0" indent="0" algn="ctr">
              <a:buNone/>
            </a:pPr>
            <a:r>
              <a:rPr lang="en-US" sz="5333" dirty="0">
                <a:solidFill>
                  <a:schemeClr val="bg1"/>
                </a:solidFill>
              </a:rPr>
              <a:t>By name we are called, from water we are sent: to become the eyes and hands of Christ.</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2133923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12192000" cy="5745164"/>
          </a:xfrm>
        </p:spPr>
        <p:txBody>
          <a:bodyPr>
            <a:normAutofit/>
          </a:bodyPr>
          <a:lstStyle/>
          <a:p>
            <a:pPr marL="0" indent="0" algn="ctr">
              <a:buNone/>
            </a:pPr>
            <a:r>
              <a:rPr lang="en-US" dirty="0" smtClean="0">
                <a:solidFill>
                  <a:schemeClr val="bg1"/>
                </a:solidFill>
              </a:rPr>
              <a:t>Verse 1</a:t>
            </a:r>
          </a:p>
          <a:p>
            <a:pPr marL="0" indent="0" algn="ctr">
              <a:buNone/>
            </a:pPr>
            <a:endParaRPr lang="en-US" dirty="0">
              <a:solidFill>
                <a:schemeClr val="bg1"/>
              </a:solidFill>
            </a:endParaRPr>
          </a:p>
          <a:p>
            <a:pPr marL="0" indent="0" algn="ctr">
              <a:buNone/>
            </a:pPr>
            <a:r>
              <a:rPr lang="en-US" sz="5333" dirty="0">
                <a:solidFill>
                  <a:schemeClr val="bg1"/>
                </a:solidFill>
              </a:rPr>
              <a:t>One we become, no longer strangers.</a:t>
            </a:r>
          </a:p>
          <a:p>
            <a:pPr marL="0" indent="0" algn="ctr">
              <a:buNone/>
            </a:pPr>
            <a:r>
              <a:rPr lang="en-US" sz="5333" dirty="0">
                <a:solidFill>
                  <a:schemeClr val="bg1"/>
                </a:solidFill>
              </a:rPr>
              <a:t>No longer empty or frail.</a:t>
            </a:r>
          </a:p>
          <a:p>
            <a:pPr marL="0" indent="0" algn="ctr">
              <a:buNone/>
            </a:pPr>
            <a:r>
              <a:rPr lang="en-US" sz="5333" dirty="0">
                <a:solidFill>
                  <a:schemeClr val="bg1"/>
                </a:solidFill>
              </a:rPr>
              <a:t>Filled with the Spirit, </a:t>
            </a:r>
            <a:r>
              <a:rPr lang="en-US" sz="5333" dirty="0" err="1">
                <a:solidFill>
                  <a:schemeClr val="bg1"/>
                </a:solidFill>
              </a:rPr>
              <a:t>ev’ry</a:t>
            </a:r>
            <a:r>
              <a:rPr lang="en-US" sz="5333" dirty="0">
                <a:solidFill>
                  <a:schemeClr val="bg1"/>
                </a:solidFill>
              </a:rPr>
              <a:t> hunger satisfied.</a:t>
            </a:r>
          </a:p>
          <a:p>
            <a:pPr marL="0" indent="0" algn="ctr">
              <a:buNone/>
            </a:pPr>
            <a:r>
              <a:rPr lang="en-US" sz="5333" dirty="0">
                <a:solidFill>
                  <a:schemeClr val="bg1"/>
                </a:solidFill>
              </a:rPr>
              <a:t>Christ is the center of our lives.</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42192133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12192000" cy="5745164"/>
          </a:xfrm>
        </p:spPr>
        <p:txBody>
          <a:bodyPr/>
          <a:lstStyle/>
          <a:p>
            <a:pPr marL="0" indent="0" algn="ctr">
              <a:buNone/>
            </a:pPr>
            <a:r>
              <a:rPr lang="en-US" dirty="0" smtClean="0">
                <a:solidFill>
                  <a:schemeClr val="bg1"/>
                </a:solidFill>
              </a:rPr>
              <a:t>Refrain</a:t>
            </a:r>
          </a:p>
          <a:p>
            <a:pPr marL="0" indent="0" algn="ctr">
              <a:buNone/>
            </a:pPr>
            <a:r>
              <a:rPr lang="en-US" sz="5333" dirty="0">
                <a:solidFill>
                  <a:schemeClr val="bg1"/>
                </a:solidFill>
              </a:rPr>
              <a:t>Where two or three are gathered in my name, love will be found, life will abound.</a:t>
            </a:r>
          </a:p>
          <a:p>
            <a:pPr marL="0" indent="0" algn="ctr">
              <a:buNone/>
            </a:pPr>
            <a:r>
              <a:rPr lang="en-US" sz="5333" dirty="0">
                <a:solidFill>
                  <a:schemeClr val="bg1"/>
                </a:solidFill>
              </a:rPr>
              <a:t>By name we are called, from water we are sent: to become the eyes and hands of Christ.</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20635084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1"/>
            <a:ext cx="12192000" cy="5745164"/>
          </a:xfrm>
        </p:spPr>
        <p:txBody>
          <a:bodyPr>
            <a:normAutofit/>
          </a:bodyPr>
          <a:lstStyle/>
          <a:p>
            <a:pPr marL="0" indent="0" algn="ctr">
              <a:buNone/>
            </a:pPr>
            <a:r>
              <a:rPr lang="en-US" dirty="0" smtClean="0">
                <a:solidFill>
                  <a:schemeClr val="bg1"/>
                </a:solidFill>
              </a:rPr>
              <a:t>Verse 2</a:t>
            </a:r>
          </a:p>
          <a:p>
            <a:pPr marL="0" indent="0" algn="ctr">
              <a:buNone/>
            </a:pPr>
            <a:endParaRPr lang="en-US" dirty="0">
              <a:solidFill>
                <a:schemeClr val="bg1"/>
              </a:solidFill>
            </a:endParaRPr>
          </a:p>
          <a:p>
            <a:pPr marL="0" indent="0" algn="ctr">
              <a:buNone/>
            </a:pPr>
            <a:r>
              <a:rPr lang="en-US" sz="5333" dirty="0">
                <a:solidFill>
                  <a:schemeClr val="bg1"/>
                </a:solidFill>
              </a:rPr>
              <a:t>One in the Spirit, one in the Lord.</a:t>
            </a:r>
          </a:p>
          <a:p>
            <a:pPr marL="0" indent="0" algn="ctr">
              <a:buNone/>
            </a:pPr>
            <a:r>
              <a:rPr lang="en-US" sz="5333" dirty="0">
                <a:solidFill>
                  <a:schemeClr val="bg1"/>
                </a:solidFill>
              </a:rPr>
              <a:t>One in the breaking of the bread.  </a:t>
            </a:r>
          </a:p>
          <a:p>
            <a:pPr marL="0" indent="0" algn="ctr">
              <a:buNone/>
            </a:pPr>
            <a:r>
              <a:rPr lang="en-US" sz="5333" dirty="0">
                <a:solidFill>
                  <a:schemeClr val="bg1"/>
                </a:solidFill>
              </a:rPr>
              <a:t>Life giving witness of our dying and new life.</a:t>
            </a:r>
          </a:p>
          <a:p>
            <a:pPr marL="0" indent="0" algn="ctr">
              <a:buNone/>
            </a:pPr>
            <a:r>
              <a:rPr lang="en-US" sz="5333" dirty="0">
                <a:solidFill>
                  <a:schemeClr val="bg1"/>
                </a:solidFill>
              </a:rPr>
              <a:t>Held by the promise of our hands.</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28344390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7801"/>
            <a:ext cx="12192000" cy="5948364"/>
          </a:xfrm>
        </p:spPr>
        <p:txBody>
          <a:bodyPr>
            <a:normAutofit/>
          </a:bodyPr>
          <a:lstStyle/>
          <a:p>
            <a:pPr marL="0" indent="0" algn="ctr">
              <a:buNone/>
            </a:pPr>
            <a:r>
              <a:rPr lang="en-US" dirty="0" smtClean="0">
                <a:solidFill>
                  <a:schemeClr val="bg1"/>
                </a:solidFill>
              </a:rPr>
              <a:t>Refrain</a:t>
            </a:r>
          </a:p>
          <a:p>
            <a:pPr marL="0" indent="0" algn="ctr">
              <a:buNone/>
            </a:pPr>
            <a:r>
              <a:rPr lang="en-US" sz="5333" dirty="0">
                <a:solidFill>
                  <a:schemeClr val="bg1"/>
                </a:solidFill>
              </a:rPr>
              <a:t>Where two or three are gathered in my name, love will be found, life will abound.</a:t>
            </a:r>
          </a:p>
          <a:p>
            <a:pPr marL="0" indent="0" algn="ctr">
              <a:buNone/>
            </a:pPr>
            <a:r>
              <a:rPr lang="en-US" sz="5333" dirty="0">
                <a:solidFill>
                  <a:schemeClr val="bg1"/>
                </a:solidFill>
              </a:rPr>
              <a:t>By name we are called, from water we are sent: to become the eyes and hands of Christ.</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22347946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9401"/>
            <a:ext cx="12192000" cy="5846764"/>
          </a:xfrm>
        </p:spPr>
        <p:txBody>
          <a:bodyPr>
            <a:normAutofit/>
          </a:bodyPr>
          <a:lstStyle/>
          <a:p>
            <a:pPr marL="0" indent="0" algn="ctr">
              <a:buNone/>
            </a:pPr>
            <a:r>
              <a:rPr lang="en-US" dirty="0" smtClean="0">
                <a:solidFill>
                  <a:schemeClr val="bg1"/>
                </a:solidFill>
              </a:rPr>
              <a:t>Verse 3</a:t>
            </a:r>
          </a:p>
          <a:p>
            <a:pPr marL="0" indent="0" algn="ctr">
              <a:buNone/>
            </a:pPr>
            <a:endParaRPr lang="en-US" dirty="0">
              <a:solidFill>
                <a:schemeClr val="bg1"/>
              </a:solidFill>
            </a:endParaRPr>
          </a:p>
          <a:p>
            <a:pPr marL="0" indent="0" algn="ctr">
              <a:buNone/>
            </a:pPr>
            <a:r>
              <a:rPr lang="en-US" sz="5333" dirty="0">
                <a:solidFill>
                  <a:schemeClr val="bg1"/>
                </a:solidFill>
              </a:rPr>
              <a:t>Not what we are, but what we become.</a:t>
            </a:r>
          </a:p>
          <a:p>
            <a:pPr marL="0" indent="0" algn="ctr">
              <a:buNone/>
            </a:pPr>
            <a:r>
              <a:rPr lang="en-US" sz="5333" dirty="0">
                <a:solidFill>
                  <a:schemeClr val="bg1"/>
                </a:solidFill>
              </a:rPr>
              <a:t>Not what we say, but what we do.</a:t>
            </a:r>
          </a:p>
          <a:p>
            <a:pPr marL="0" indent="0" algn="ctr">
              <a:buNone/>
            </a:pPr>
            <a:r>
              <a:rPr lang="en-US" sz="5333" dirty="0">
                <a:solidFill>
                  <a:schemeClr val="bg1"/>
                </a:solidFill>
              </a:rPr>
              <a:t>Living the challenge as bearers of light.</a:t>
            </a:r>
          </a:p>
          <a:p>
            <a:pPr marL="0" indent="0" algn="ctr">
              <a:buNone/>
            </a:pPr>
            <a:r>
              <a:rPr lang="en-US" sz="5333" dirty="0">
                <a:solidFill>
                  <a:schemeClr val="bg1"/>
                </a:solidFill>
              </a:rPr>
              <a:t>We are the eyes and hands of Christ.</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242141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8085"/>
            <a:ext cx="12192000" cy="1104002"/>
          </a:xfrm>
          <a:solidFill>
            <a:schemeClr val="bg1"/>
          </a:solidFill>
        </p:spPr>
        <p:txBody>
          <a:bodyPr>
            <a:normAutofit/>
          </a:bodyPr>
          <a:lstStyle/>
          <a:p>
            <a:pPr algn="ctr"/>
            <a:r>
              <a:rPr lang="en-US" sz="6000" dirty="0" smtClean="0">
                <a:solidFill>
                  <a:srgbClr val="006600"/>
                </a:solidFill>
                <a:latin typeface="+mn-lt"/>
              </a:rPr>
              <a:t>LORD HAVE MERCY</a:t>
            </a:r>
            <a:endParaRPr lang="en-US" sz="6000" dirty="0">
              <a:solidFill>
                <a:srgbClr val="006600"/>
              </a:solidFill>
              <a:latin typeface="+mn-lt"/>
            </a:endParaRPr>
          </a:p>
        </p:txBody>
      </p:sp>
      <p:sp>
        <p:nvSpPr>
          <p:cNvPr id="3" name="Subtitle 2"/>
          <p:cNvSpPr>
            <a:spLocks noGrp="1"/>
          </p:cNvSpPr>
          <p:nvPr>
            <p:ph type="subTitle" idx="1"/>
          </p:nvPr>
        </p:nvSpPr>
        <p:spPr>
          <a:xfrm>
            <a:off x="0" y="1858617"/>
            <a:ext cx="12192000" cy="4114800"/>
          </a:xfrm>
        </p:spPr>
        <p:txBody>
          <a:bodyPr anchor="ctr">
            <a:normAutofit/>
          </a:bodyPr>
          <a:lstStyle/>
          <a:p>
            <a:r>
              <a:rPr lang="en-US" sz="6000" dirty="0" smtClean="0">
                <a:solidFill>
                  <a:schemeClr val="bg1"/>
                </a:solidFill>
              </a:rPr>
              <a:t>Lord, have mercy.</a:t>
            </a:r>
          </a:p>
          <a:p>
            <a:r>
              <a:rPr lang="en-US" sz="6000" dirty="0" smtClean="0">
                <a:solidFill>
                  <a:schemeClr val="bg1"/>
                </a:solidFill>
              </a:rPr>
              <a:t>Christ, have mercy.</a:t>
            </a:r>
          </a:p>
          <a:p>
            <a:r>
              <a:rPr lang="en-US" sz="6000" dirty="0" smtClean="0">
                <a:solidFill>
                  <a:schemeClr val="bg1"/>
                </a:solidFill>
              </a:rPr>
              <a:t>Lord, have mercy.</a:t>
            </a:r>
            <a:endParaRPr lang="en-US" sz="6000" dirty="0">
              <a:solidFill>
                <a:schemeClr val="bg1"/>
              </a:solidFill>
            </a:endParaRPr>
          </a:p>
        </p:txBody>
      </p:sp>
      <p:sp>
        <p:nvSpPr>
          <p:cNvPr id="4" name="Rectangle 3"/>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a:t>
            </a:r>
            <a:r>
              <a:rPr lang="en-US" kern="0" dirty="0">
                <a:solidFill>
                  <a:schemeClr val="bg1">
                    <a:lumMod val="50000"/>
                  </a:schemeClr>
                </a:solidFill>
                <a:latin typeface="Bahnschrift Light Condensed" panose="020B0502040204020203" pitchFamily="34" charset="0"/>
                <a:cs typeface="Arial" pitchFamily="34" charset="0"/>
              </a:rPr>
              <a:t> One License #734524-A, </a:t>
            </a:r>
            <a:r>
              <a:rPr lang="en-US" kern="0" dirty="0" smtClean="0">
                <a:solidFill>
                  <a:schemeClr val="bg1">
                    <a:lumMod val="50000"/>
                  </a:schemeClr>
                </a:solidFill>
                <a:latin typeface="Bahnschrift Light Condensed" panose="020B0502040204020203" pitchFamily="34" charset="0"/>
                <a:cs typeface="Arial" pitchFamily="34" charset="0"/>
              </a:rPr>
              <a:t>One License Song#</a:t>
            </a:r>
            <a:r>
              <a:rPr lang="en-US" u="sng" dirty="0">
                <a:hlinkClick r:id="rId2" tooltip="Click to copy to clipboard"/>
              </a:rPr>
              <a:t> </a:t>
            </a:r>
            <a:r>
              <a:rPr lang="en-US" dirty="0">
                <a:solidFill>
                  <a:schemeClr val="bg1">
                    <a:lumMod val="50000"/>
                  </a:schemeClr>
                </a:solidFill>
                <a:latin typeface="Agency FB" panose="020B0503020202020204" pitchFamily="34" charset="0"/>
              </a:rPr>
              <a:t>#30102336 </a:t>
            </a:r>
          </a:p>
        </p:txBody>
      </p:sp>
    </p:spTree>
    <p:extLst>
      <p:ext uri="{BB962C8B-B14F-4D97-AF65-F5344CB8AC3E}">
        <p14:creationId xmlns:p14="http://schemas.microsoft.com/office/powerpoint/2010/main" val="202588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79401"/>
            <a:ext cx="12192000" cy="5846764"/>
          </a:xfrm>
        </p:spPr>
        <p:txBody>
          <a:bodyPr>
            <a:normAutofit/>
          </a:bodyPr>
          <a:lstStyle/>
          <a:p>
            <a:pPr marL="0" indent="0" algn="ctr">
              <a:buNone/>
            </a:pPr>
            <a:r>
              <a:rPr lang="en-US" dirty="0" smtClean="0">
                <a:solidFill>
                  <a:schemeClr val="bg1"/>
                </a:solidFill>
              </a:rPr>
              <a:t>Refrain</a:t>
            </a:r>
          </a:p>
          <a:p>
            <a:pPr marL="0" indent="0" algn="ctr">
              <a:buNone/>
            </a:pPr>
            <a:r>
              <a:rPr lang="en-US" sz="5333" dirty="0">
                <a:solidFill>
                  <a:schemeClr val="bg1"/>
                </a:solidFill>
              </a:rPr>
              <a:t>Where two or three are gathered in my name, love will be found, life will abound.</a:t>
            </a:r>
          </a:p>
          <a:p>
            <a:pPr marL="0" indent="0" algn="ctr">
              <a:buNone/>
            </a:pPr>
            <a:r>
              <a:rPr lang="en-US" sz="5333" dirty="0">
                <a:solidFill>
                  <a:schemeClr val="bg1"/>
                </a:solidFill>
              </a:rPr>
              <a:t>By name we are called, from water we are sent: to become the eyes and hands of Christ.</a:t>
            </a:r>
            <a:endParaRPr lang="en-US" sz="5333" dirty="0">
              <a:solidFill>
                <a:schemeClr val="bg1"/>
              </a:solidFill>
            </a:endParaRPr>
          </a:p>
        </p:txBody>
      </p:sp>
      <p:sp>
        <p:nvSpPr>
          <p:cNvPr id="4" name="TextBox 3"/>
          <p:cNvSpPr txBox="1"/>
          <p:nvPr/>
        </p:nvSpPr>
        <p:spPr>
          <a:xfrm>
            <a:off x="0" y="5867401"/>
            <a:ext cx="12192000" cy="830997"/>
          </a:xfrm>
          <a:prstGeom prst="rect">
            <a:avLst/>
          </a:prstGeom>
          <a:noFill/>
        </p:spPr>
        <p:txBody>
          <a:bodyPr wrap="square" rtlCol="0">
            <a:spAutoFit/>
          </a:bodyPr>
          <a:lstStyle/>
          <a:p>
            <a:pPr algn="ctr"/>
            <a:r>
              <a:rPr lang="en-US" sz="2400" dirty="0">
                <a:solidFill>
                  <a:schemeClr val="bg1">
                    <a:lumMod val="50000"/>
                  </a:schemeClr>
                </a:solidFill>
              </a:rPr>
              <a:t>© 2001, Tom </a:t>
            </a:r>
            <a:r>
              <a:rPr lang="en-US" sz="2400" dirty="0" err="1">
                <a:solidFill>
                  <a:schemeClr val="bg1">
                    <a:lumMod val="50000"/>
                  </a:schemeClr>
                </a:solidFill>
              </a:rPr>
              <a:t>Kendzia</a:t>
            </a:r>
            <a:r>
              <a:rPr lang="en-US" sz="2400" dirty="0">
                <a:solidFill>
                  <a:schemeClr val="bg1">
                    <a:lumMod val="50000"/>
                  </a:schemeClr>
                </a:solidFill>
              </a:rPr>
              <a:t>. Published by OCP. All rights reserved</a:t>
            </a:r>
            <a:r>
              <a:rPr lang="en-US" sz="2400" dirty="0">
                <a:solidFill>
                  <a:schemeClr val="bg1">
                    <a:lumMod val="50000"/>
                  </a:schemeClr>
                </a:solidFill>
              </a:rPr>
              <a:t>. </a:t>
            </a:r>
          </a:p>
          <a:p>
            <a:pPr algn="ctr"/>
            <a:r>
              <a:rPr lang="en-US" sz="2400" dirty="0">
                <a:solidFill>
                  <a:schemeClr val="bg1">
                    <a:lumMod val="50000"/>
                  </a:schemeClr>
                </a:solidFill>
              </a:rPr>
              <a:t>One License, License #734524-A, One License Song # 85281</a:t>
            </a:r>
            <a:endParaRPr lang="en-US" sz="2400" dirty="0">
              <a:solidFill>
                <a:schemeClr val="bg1">
                  <a:lumMod val="50000"/>
                </a:schemeClr>
              </a:solidFill>
            </a:endParaRPr>
          </a:p>
        </p:txBody>
      </p:sp>
    </p:spTree>
    <p:extLst>
      <p:ext uri="{BB962C8B-B14F-4D97-AF65-F5344CB8AC3E}">
        <p14:creationId xmlns:p14="http://schemas.microsoft.com/office/powerpoint/2010/main" val="31142246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7"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9397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83717" cy="6862665"/>
          </a:xfrm>
          <a:prstGeom prst="rect">
            <a:avLst/>
          </a:prstGeom>
        </p:spPr>
      </p:pic>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MEDITATION</a:t>
            </a:r>
            <a:endParaRPr lang="en-US" sz="6000" b="1" dirty="0">
              <a:solidFill>
                <a:srgbClr val="006600"/>
              </a:solidFill>
            </a:endParaRPr>
          </a:p>
        </p:txBody>
      </p:sp>
      <p:sp>
        <p:nvSpPr>
          <p:cNvPr id="6" name="Title 1"/>
          <p:cNvSpPr txBox="1">
            <a:spLocks noChangeArrowheads="1"/>
          </p:cNvSpPr>
          <p:nvPr/>
        </p:nvSpPr>
        <p:spPr>
          <a:xfrm>
            <a:off x="914400" y="2131485"/>
            <a:ext cx="10363200" cy="14689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6000" dirty="0" smtClean="0">
                <a:solidFill>
                  <a:schemeClr val="bg1"/>
                </a:solidFill>
              </a:rPr>
              <a:t>Only This I Want</a:t>
            </a:r>
            <a:endParaRPr lang="en-US" altLang="en-US" sz="6000" dirty="0" smtClean="0">
              <a:solidFill>
                <a:schemeClr val="bg1"/>
              </a:solidFill>
            </a:endParaRPr>
          </a:p>
        </p:txBody>
      </p:sp>
      <p:sp>
        <p:nvSpPr>
          <p:cNvPr id="8" name="Subtitle 2"/>
          <p:cNvSpPr txBox="1">
            <a:spLocks noChangeArrowheads="1"/>
          </p:cNvSpPr>
          <p:nvPr/>
        </p:nvSpPr>
        <p:spPr>
          <a:xfrm>
            <a:off x="1524000" y="3602038"/>
            <a:ext cx="9144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mtClean="0">
                <a:solidFill>
                  <a:schemeClr val="bg1"/>
                </a:solidFill>
              </a:rPr>
              <a:t>Dan Schutte</a:t>
            </a:r>
            <a:endParaRPr lang="en-US" altLang="en-US" smtClean="0">
              <a:solidFill>
                <a:schemeClr val="bg1"/>
              </a:solidFill>
            </a:endParaRPr>
          </a:p>
        </p:txBody>
      </p:sp>
      <p:sp>
        <p:nvSpPr>
          <p:cNvPr id="9" name="Subtitle 2"/>
          <p:cNvSpPr txBox="1">
            <a:spLocks noChangeArrowheads="1"/>
          </p:cNvSpPr>
          <p:nvPr/>
        </p:nvSpPr>
        <p:spPr bwMode="auto">
          <a:xfrm>
            <a:off x="0" y="6070600"/>
            <a:ext cx="121920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3130380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0" y="279400"/>
            <a:ext cx="12192000" cy="59690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Refrain</a:t>
            </a:r>
          </a:p>
          <a:p>
            <a:pPr algn="ctr" eaLnBrk="1" hangingPunct="1">
              <a:lnSpc>
                <a:spcPct val="90000"/>
              </a:lnSpc>
              <a:buFontTx/>
              <a:buNone/>
            </a:pPr>
            <a:r>
              <a:rPr lang="en-US" altLang="en-US" sz="5867">
                <a:solidFill>
                  <a:schemeClr val="bg1"/>
                </a:solidFill>
                <a:latin typeface="Arial" panose="020B0604020202020204" pitchFamily="34" charset="0"/>
              </a:rPr>
              <a:t>Only this I want: </a:t>
            </a:r>
          </a:p>
          <a:p>
            <a:pPr algn="ctr" eaLnBrk="1" hangingPunct="1">
              <a:lnSpc>
                <a:spcPct val="90000"/>
              </a:lnSpc>
              <a:buFontTx/>
              <a:buNone/>
            </a:pPr>
            <a:r>
              <a:rPr lang="en-US" altLang="en-US" sz="5867">
                <a:solidFill>
                  <a:schemeClr val="bg1"/>
                </a:solidFill>
                <a:latin typeface="Arial" panose="020B0604020202020204" pitchFamily="34" charset="0"/>
              </a:rPr>
              <a:t>but to know the Lord,</a:t>
            </a:r>
          </a:p>
          <a:p>
            <a:pPr algn="ctr" eaLnBrk="1" hangingPunct="1">
              <a:lnSpc>
                <a:spcPct val="90000"/>
              </a:lnSpc>
              <a:buFontTx/>
              <a:buNone/>
            </a:pPr>
            <a:r>
              <a:rPr lang="en-US" altLang="en-US" sz="5867">
                <a:solidFill>
                  <a:schemeClr val="bg1"/>
                </a:solidFill>
                <a:latin typeface="Arial" panose="020B0604020202020204" pitchFamily="34" charset="0"/>
              </a:rPr>
              <a:t>and to bear his cross,</a:t>
            </a:r>
          </a:p>
          <a:p>
            <a:pPr algn="ctr" eaLnBrk="1" hangingPunct="1">
              <a:lnSpc>
                <a:spcPct val="90000"/>
              </a:lnSpc>
              <a:buFontTx/>
              <a:buNone/>
            </a:pPr>
            <a:r>
              <a:rPr lang="en-US" altLang="en-US" sz="5867">
                <a:solidFill>
                  <a:schemeClr val="bg1"/>
                </a:solidFill>
                <a:latin typeface="Arial" panose="020B0604020202020204" pitchFamily="34" charset="0"/>
              </a:rPr>
              <a:t>so to wear the crown he wore.</a:t>
            </a:r>
          </a:p>
        </p:txBody>
      </p:sp>
      <p:sp>
        <p:nvSpPr>
          <p:cNvPr id="5" name="Subtitle 2"/>
          <p:cNvSpPr txBox="1">
            <a:spLocks noChangeArrowheads="1"/>
          </p:cNvSpPr>
          <p:nvPr/>
        </p:nvSpPr>
        <p:spPr bwMode="auto">
          <a:xfrm>
            <a:off x="0" y="5867400"/>
            <a:ext cx="1219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36392132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0" y="279400"/>
            <a:ext cx="12192000" cy="59690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Verse 1</a:t>
            </a:r>
          </a:p>
          <a:p>
            <a:pPr algn="ctr" eaLnBrk="1" hangingPunct="1">
              <a:lnSpc>
                <a:spcPct val="90000"/>
              </a:lnSpc>
              <a:buFontTx/>
              <a:buNone/>
            </a:pPr>
            <a:r>
              <a:rPr lang="en-US" altLang="en-US" sz="5867">
                <a:solidFill>
                  <a:schemeClr val="bg1"/>
                </a:solidFill>
                <a:latin typeface="Arial" panose="020B0604020202020204" pitchFamily="34" charset="0"/>
              </a:rPr>
              <a:t>All but this is lost, </a:t>
            </a:r>
          </a:p>
          <a:p>
            <a:pPr algn="ctr" eaLnBrk="1" hangingPunct="1">
              <a:lnSpc>
                <a:spcPct val="90000"/>
              </a:lnSpc>
              <a:buFontTx/>
              <a:buNone/>
            </a:pPr>
            <a:r>
              <a:rPr lang="en-US" altLang="en-US" sz="5867">
                <a:solidFill>
                  <a:schemeClr val="bg1"/>
                </a:solidFill>
                <a:latin typeface="Arial" panose="020B0604020202020204" pitchFamily="34" charset="0"/>
              </a:rPr>
              <a:t>worthless refuse to me,</a:t>
            </a:r>
          </a:p>
          <a:p>
            <a:pPr algn="ctr" eaLnBrk="1" hangingPunct="1">
              <a:lnSpc>
                <a:spcPct val="90000"/>
              </a:lnSpc>
              <a:buFontTx/>
              <a:buNone/>
            </a:pPr>
            <a:r>
              <a:rPr lang="en-US" altLang="en-US" sz="5867">
                <a:solidFill>
                  <a:schemeClr val="bg1"/>
                </a:solidFill>
                <a:latin typeface="Arial" panose="020B0604020202020204" pitchFamily="34" charset="0"/>
              </a:rPr>
              <a:t>for to gain the Lord </a:t>
            </a:r>
          </a:p>
          <a:p>
            <a:pPr algn="ctr" eaLnBrk="1" hangingPunct="1">
              <a:lnSpc>
                <a:spcPct val="90000"/>
              </a:lnSpc>
              <a:buFontTx/>
              <a:buNone/>
            </a:pPr>
            <a:r>
              <a:rPr lang="en-US" altLang="en-US" sz="5867">
                <a:solidFill>
                  <a:schemeClr val="bg1"/>
                </a:solidFill>
                <a:latin typeface="Arial" panose="020B0604020202020204" pitchFamily="34" charset="0"/>
              </a:rPr>
              <a:t>is to gain all I need.</a:t>
            </a:r>
          </a:p>
        </p:txBody>
      </p:sp>
      <p:sp>
        <p:nvSpPr>
          <p:cNvPr id="5" name="Subtitle 2"/>
          <p:cNvSpPr txBox="1">
            <a:spLocks noChangeArrowheads="1"/>
          </p:cNvSpPr>
          <p:nvPr/>
        </p:nvSpPr>
        <p:spPr bwMode="auto">
          <a:xfrm>
            <a:off x="0" y="5867400"/>
            <a:ext cx="1219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35228888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279400"/>
            <a:ext cx="12192000" cy="59690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Refrain</a:t>
            </a:r>
          </a:p>
          <a:p>
            <a:pPr algn="ctr" eaLnBrk="1" hangingPunct="1">
              <a:lnSpc>
                <a:spcPct val="90000"/>
              </a:lnSpc>
              <a:buFontTx/>
              <a:buNone/>
            </a:pPr>
            <a:r>
              <a:rPr lang="en-US" altLang="en-US" sz="5867">
                <a:solidFill>
                  <a:schemeClr val="bg1"/>
                </a:solidFill>
                <a:latin typeface="Arial" panose="020B0604020202020204" pitchFamily="34" charset="0"/>
              </a:rPr>
              <a:t>Only this I want: </a:t>
            </a:r>
          </a:p>
          <a:p>
            <a:pPr algn="ctr" eaLnBrk="1" hangingPunct="1">
              <a:lnSpc>
                <a:spcPct val="90000"/>
              </a:lnSpc>
              <a:buFontTx/>
              <a:buNone/>
            </a:pPr>
            <a:r>
              <a:rPr lang="en-US" altLang="en-US" sz="5867">
                <a:solidFill>
                  <a:schemeClr val="bg1"/>
                </a:solidFill>
                <a:latin typeface="Arial" panose="020B0604020202020204" pitchFamily="34" charset="0"/>
              </a:rPr>
              <a:t>but to know the Lord,</a:t>
            </a:r>
          </a:p>
          <a:p>
            <a:pPr algn="ctr" eaLnBrk="1" hangingPunct="1">
              <a:lnSpc>
                <a:spcPct val="90000"/>
              </a:lnSpc>
              <a:buFontTx/>
              <a:buNone/>
            </a:pPr>
            <a:r>
              <a:rPr lang="en-US" altLang="en-US" sz="5867">
                <a:solidFill>
                  <a:schemeClr val="bg1"/>
                </a:solidFill>
                <a:latin typeface="Arial" panose="020B0604020202020204" pitchFamily="34" charset="0"/>
              </a:rPr>
              <a:t>and to bear his cross,</a:t>
            </a:r>
          </a:p>
          <a:p>
            <a:pPr algn="ctr" eaLnBrk="1" hangingPunct="1">
              <a:lnSpc>
                <a:spcPct val="90000"/>
              </a:lnSpc>
              <a:buFontTx/>
              <a:buNone/>
            </a:pPr>
            <a:r>
              <a:rPr lang="en-US" altLang="en-US" sz="5867">
                <a:solidFill>
                  <a:schemeClr val="bg1"/>
                </a:solidFill>
                <a:latin typeface="Arial" panose="020B0604020202020204" pitchFamily="34" charset="0"/>
              </a:rPr>
              <a:t>so to wear the crown he wore.</a:t>
            </a:r>
          </a:p>
        </p:txBody>
      </p:sp>
      <p:sp>
        <p:nvSpPr>
          <p:cNvPr id="5" name="Subtitle 2"/>
          <p:cNvSpPr txBox="1">
            <a:spLocks noChangeArrowheads="1"/>
          </p:cNvSpPr>
          <p:nvPr/>
        </p:nvSpPr>
        <p:spPr bwMode="auto">
          <a:xfrm>
            <a:off x="0" y="5867400"/>
            <a:ext cx="1219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2714926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177800"/>
            <a:ext cx="12192000" cy="60706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Verse 2</a:t>
            </a:r>
          </a:p>
          <a:p>
            <a:pPr algn="ctr" eaLnBrk="1" hangingPunct="1">
              <a:lnSpc>
                <a:spcPct val="90000"/>
              </a:lnSpc>
              <a:buFontTx/>
              <a:buNone/>
            </a:pPr>
            <a:r>
              <a:rPr lang="en-US" altLang="en-US" sz="5867">
                <a:solidFill>
                  <a:schemeClr val="bg1"/>
                </a:solidFill>
                <a:latin typeface="Arial" panose="020B0604020202020204" pitchFamily="34" charset="0"/>
              </a:rPr>
              <a:t>I will run the race; </a:t>
            </a:r>
          </a:p>
          <a:p>
            <a:pPr algn="ctr" eaLnBrk="1" hangingPunct="1">
              <a:lnSpc>
                <a:spcPct val="90000"/>
              </a:lnSpc>
              <a:buFontTx/>
              <a:buNone/>
            </a:pPr>
            <a:r>
              <a:rPr lang="en-US" altLang="en-US" sz="5867">
                <a:solidFill>
                  <a:schemeClr val="bg1"/>
                </a:solidFill>
                <a:latin typeface="Arial" panose="020B0604020202020204" pitchFamily="34" charset="0"/>
              </a:rPr>
              <a:t>I will fight the good fight,</a:t>
            </a:r>
          </a:p>
          <a:p>
            <a:pPr algn="ctr" eaLnBrk="1" hangingPunct="1">
              <a:lnSpc>
                <a:spcPct val="90000"/>
              </a:lnSpc>
              <a:buFontTx/>
              <a:buNone/>
            </a:pPr>
            <a:r>
              <a:rPr lang="en-US" altLang="en-US" sz="5867">
                <a:solidFill>
                  <a:schemeClr val="bg1"/>
                </a:solidFill>
                <a:latin typeface="Arial" panose="020B0604020202020204" pitchFamily="34" charset="0"/>
              </a:rPr>
              <a:t>so to win the prize </a:t>
            </a:r>
          </a:p>
          <a:p>
            <a:pPr algn="ctr" eaLnBrk="1" hangingPunct="1">
              <a:lnSpc>
                <a:spcPct val="90000"/>
              </a:lnSpc>
              <a:buFontTx/>
              <a:buNone/>
            </a:pPr>
            <a:r>
              <a:rPr lang="en-US" altLang="en-US" sz="5867">
                <a:solidFill>
                  <a:schemeClr val="bg1"/>
                </a:solidFill>
                <a:latin typeface="Arial" panose="020B0604020202020204" pitchFamily="34" charset="0"/>
              </a:rPr>
              <a:t>of the kingdom of my Lord</a:t>
            </a:r>
          </a:p>
        </p:txBody>
      </p:sp>
      <p:sp>
        <p:nvSpPr>
          <p:cNvPr id="5" name="Subtitle 2"/>
          <p:cNvSpPr txBox="1">
            <a:spLocks noChangeArrowheads="1"/>
          </p:cNvSpPr>
          <p:nvPr/>
        </p:nvSpPr>
        <p:spPr bwMode="auto">
          <a:xfrm>
            <a:off x="0" y="5969000"/>
            <a:ext cx="12192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27324053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0" y="279400"/>
            <a:ext cx="12192000" cy="59690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Refrain</a:t>
            </a:r>
          </a:p>
          <a:p>
            <a:pPr algn="ctr" eaLnBrk="1" hangingPunct="1">
              <a:lnSpc>
                <a:spcPct val="90000"/>
              </a:lnSpc>
              <a:buFontTx/>
              <a:buNone/>
            </a:pPr>
            <a:r>
              <a:rPr lang="en-US" altLang="en-US" sz="5867">
                <a:solidFill>
                  <a:schemeClr val="bg1"/>
                </a:solidFill>
                <a:latin typeface="Arial" panose="020B0604020202020204" pitchFamily="34" charset="0"/>
              </a:rPr>
              <a:t>Only this I want: </a:t>
            </a:r>
          </a:p>
          <a:p>
            <a:pPr algn="ctr" eaLnBrk="1" hangingPunct="1">
              <a:lnSpc>
                <a:spcPct val="90000"/>
              </a:lnSpc>
              <a:buFontTx/>
              <a:buNone/>
            </a:pPr>
            <a:r>
              <a:rPr lang="en-US" altLang="en-US" sz="5867">
                <a:solidFill>
                  <a:schemeClr val="bg1"/>
                </a:solidFill>
                <a:latin typeface="Arial" panose="020B0604020202020204" pitchFamily="34" charset="0"/>
              </a:rPr>
              <a:t>but to know the Lord,</a:t>
            </a:r>
          </a:p>
          <a:p>
            <a:pPr algn="ctr" eaLnBrk="1" hangingPunct="1">
              <a:lnSpc>
                <a:spcPct val="90000"/>
              </a:lnSpc>
              <a:buFontTx/>
              <a:buNone/>
            </a:pPr>
            <a:r>
              <a:rPr lang="en-US" altLang="en-US" sz="5867">
                <a:solidFill>
                  <a:schemeClr val="bg1"/>
                </a:solidFill>
                <a:latin typeface="Arial" panose="020B0604020202020204" pitchFamily="34" charset="0"/>
              </a:rPr>
              <a:t>and to bear his cross,</a:t>
            </a:r>
          </a:p>
          <a:p>
            <a:pPr algn="ctr" eaLnBrk="1" hangingPunct="1">
              <a:lnSpc>
                <a:spcPct val="90000"/>
              </a:lnSpc>
              <a:buFontTx/>
              <a:buNone/>
            </a:pPr>
            <a:r>
              <a:rPr lang="en-US" altLang="en-US" sz="5867">
                <a:solidFill>
                  <a:schemeClr val="bg1"/>
                </a:solidFill>
                <a:latin typeface="Arial" panose="020B0604020202020204" pitchFamily="34" charset="0"/>
              </a:rPr>
              <a:t>so to wear the crown he wore.</a:t>
            </a:r>
          </a:p>
        </p:txBody>
      </p:sp>
      <p:sp>
        <p:nvSpPr>
          <p:cNvPr id="5" name="Subtitle 2"/>
          <p:cNvSpPr txBox="1">
            <a:spLocks noChangeArrowheads="1"/>
          </p:cNvSpPr>
          <p:nvPr/>
        </p:nvSpPr>
        <p:spPr bwMode="auto">
          <a:xfrm>
            <a:off x="0" y="5867400"/>
            <a:ext cx="1219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11573646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0" y="76200"/>
            <a:ext cx="12192000" cy="61722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Verse 3</a:t>
            </a:r>
          </a:p>
          <a:p>
            <a:pPr algn="ctr" eaLnBrk="1" hangingPunct="1">
              <a:lnSpc>
                <a:spcPct val="90000"/>
              </a:lnSpc>
              <a:buFontTx/>
              <a:buNone/>
            </a:pPr>
            <a:r>
              <a:rPr lang="en-US" altLang="en-US" sz="5867">
                <a:solidFill>
                  <a:schemeClr val="bg1"/>
                </a:solidFill>
                <a:latin typeface="Arial" panose="020B0604020202020204" pitchFamily="34" charset="0"/>
              </a:rPr>
              <a:t>Let your heart be glad,</a:t>
            </a:r>
          </a:p>
          <a:p>
            <a:pPr algn="ctr" eaLnBrk="1" hangingPunct="1">
              <a:lnSpc>
                <a:spcPct val="90000"/>
              </a:lnSpc>
              <a:buFontTx/>
              <a:buNone/>
            </a:pPr>
            <a:r>
              <a:rPr lang="en-US" altLang="en-US" sz="5867">
                <a:solidFill>
                  <a:schemeClr val="bg1"/>
                </a:solidFill>
                <a:latin typeface="Arial" panose="020B0604020202020204" pitchFamily="34" charset="0"/>
              </a:rPr>
              <a:t>always glad in the Lord,</a:t>
            </a:r>
          </a:p>
          <a:p>
            <a:pPr algn="ctr" eaLnBrk="1" hangingPunct="1">
              <a:lnSpc>
                <a:spcPct val="90000"/>
              </a:lnSpc>
              <a:buFontTx/>
              <a:buNone/>
            </a:pPr>
            <a:r>
              <a:rPr lang="en-US" altLang="en-US" sz="5867">
                <a:solidFill>
                  <a:schemeClr val="bg1"/>
                </a:solidFill>
                <a:latin typeface="Arial" panose="020B0604020202020204" pitchFamily="34" charset="0"/>
              </a:rPr>
              <a:t>So to shine like stars </a:t>
            </a:r>
          </a:p>
          <a:p>
            <a:pPr algn="ctr" eaLnBrk="1" hangingPunct="1">
              <a:lnSpc>
                <a:spcPct val="90000"/>
              </a:lnSpc>
              <a:buFontTx/>
              <a:buNone/>
            </a:pPr>
            <a:r>
              <a:rPr lang="en-US" altLang="en-US" sz="5867">
                <a:solidFill>
                  <a:schemeClr val="bg1"/>
                </a:solidFill>
                <a:latin typeface="Arial" panose="020B0604020202020204" pitchFamily="34" charset="0"/>
              </a:rPr>
              <a:t>in the darkness of the night</a:t>
            </a:r>
          </a:p>
        </p:txBody>
      </p:sp>
      <p:sp>
        <p:nvSpPr>
          <p:cNvPr id="5" name="Subtitle 2"/>
          <p:cNvSpPr txBox="1">
            <a:spLocks noChangeArrowheads="1"/>
          </p:cNvSpPr>
          <p:nvPr/>
        </p:nvSpPr>
        <p:spPr bwMode="auto">
          <a:xfrm>
            <a:off x="0" y="5969000"/>
            <a:ext cx="12192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13894940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0" y="279400"/>
            <a:ext cx="12192000" cy="5969000"/>
          </a:xfrm>
        </p:spPr>
        <p:txBody>
          <a:bodyPr/>
          <a:lstStyle/>
          <a:p>
            <a:pPr algn="ctr" eaLnBrk="1" hangingPunct="1">
              <a:lnSpc>
                <a:spcPct val="90000"/>
              </a:lnSpc>
              <a:buFontTx/>
              <a:buNone/>
            </a:pPr>
            <a:r>
              <a:rPr lang="en-US" altLang="en-US" sz="5333">
                <a:solidFill>
                  <a:schemeClr val="bg1"/>
                </a:solidFill>
                <a:latin typeface="Arial" panose="020B0604020202020204" pitchFamily="34" charset="0"/>
              </a:rPr>
              <a:t>Refrain</a:t>
            </a:r>
          </a:p>
          <a:p>
            <a:pPr algn="ctr" eaLnBrk="1" hangingPunct="1">
              <a:lnSpc>
                <a:spcPct val="90000"/>
              </a:lnSpc>
              <a:buFontTx/>
              <a:buNone/>
            </a:pPr>
            <a:r>
              <a:rPr lang="en-US" altLang="en-US" sz="5867">
                <a:solidFill>
                  <a:schemeClr val="bg1"/>
                </a:solidFill>
                <a:latin typeface="Arial" panose="020B0604020202020204" pitchFamily="34" charset="0"/>
              </a:rPr>
              <a:t>Only this I want: </a:t>
            </a:r>
          </a:p>
          <a:p>
            <a:pPr algn="ctr" eaLnBrk="1" hangingPunct="1">
              <a:lnSpc>
                <a:spcPct val="90000"/>
              </a:lnSpc>
              <a:buFontTx/>
              <a:buNone/>
            </a:pPr>
            <a:r>
              <a:rPr lang="en-US" altLang="en-US" sz="5867">
                <a:solidFill>
                  <a:schemeClr val="bg1"/>
                </a:solidFill>
                <a:latin typeface="Arial" panose="020B0604020202020204" pitchFamily="34" charset="0"/>
              </a:rPr>
              <a:t>but to know the Lord,</a:t>
            </a:r>
          </a:p>
          <a:p>
            <a:pPr algn="ctr" eaLnBrk="1" hangingPunct="1">
              <a:lnSpc>
                <a:spcPct val="90000"/>
              </a:lnSpc>
              <a:buFontTx/>
              <a:buNone/>
            </a:pPr>
            <a:r>
              <a:rPr lang="en-US" altLang="en-US" sz="5867">
                <a:solidFill>
                  <a:schemeClr val="bg1"/>
                </a:solidFill>
                <a:latin typeface="Arial" panose="020B0604020202020204" pitchFamily="34" charset="0"/>
              </a:rPr>
              <a:t>and to bear his cross,</a:t>
            </a:r>
          </a:p>
          <a:p>
            <a:pPr algn="ctr" eaLnBrk="1" hangingPunct="1">
              <a:lnSpc>
                <a:spcPct val="90000"/>
              </a:lnSpc>
              <a:buFontTx/>
              <a:buNone/>
            </a:pPr>
            <a:r>
              <a:rPr lang="en-US" altLang="en-US" sz="5867">
                <a:solidFill>
                  <a:schemeClr val="bg1"/>
                </a:solidFill>
                <a:latin typeface="Arial" panose="020B0604020202020204" pitchFamily="34" charset="0"/>
              </a:rPr>
              <a:t>so to wear the crown he wore.</a:t>
            </a:r>
          </a:p>
        </p:txBody>
      </p:sp>
      <p:sp>
        <p:nvSpPr>
          <p:cNvPr id="5" name="Subtitle 2"/>
          <p:cNvSpPr txBox="1">
            <a:spLocks noChangeArrowheads="1"/>
          </p:cNvSpPr>
          <p:nvPr/>
        </p:nvSpPr>
        <p:spPr bwMode="auto">
          <a:xfrm>
            <a:off x="0" y="5867400"/>
            <a:ext cx="12192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ts val="0"/>
              </a:spcBef>
              <a:defRPr/>
            </a:pPr>
            <a:r>
              <a:rPr lang="en-US" sz="2400" dirty="0">
                <a:solidFill>
                  <a:schemeClr val="bg1">
                    <a:lumMod val="50000"/>
                  </a:schemeClr>
                </a:solidFill>
                <a:latin typeface="Agency FB" panose="020B0503020202020204" pitchFamily="34" charset="0"/>
              </a:rPr>
              <a:t>Text based on Philippians 3:7-16; 2:15, 18. Text and music © 1981, OCP. All rights reserved.</a:t>
            </a:r>
          </a:p>
          <a:p>
            <a:pPr>
              <a:spcBef>
                <a:spcPts val="0"/>
              </a:spcBef>
              <a:defRPr/>
            </a:pPr>
            <a:r>
              <a:rPr lang="en-US" sz="2400" dirty="0">
                <a:solidFill>
                  <a:schemeClr val="bg1">
                    <a:lumMod val="50000"/>
                  </a:schemeClr>
                </a:solidFill>
                <a:latin typeface="Agency FB" panose="020B0503020202020204" pitchFamily="34" charset="0"/>
              </a:rPr>
              <a:t>Contributors: Dan </a:t>
            </a:r>
            <a:r>
              <a:rPr lang="en-US" sz="2400" dirty="0" err="1">
                <a:solidFill>
                  <a:schemeClr val="bg1">
                    <a:lumMod val="50000"/>
                  </a:schemeClr>
                </a:solidFill>
                <a:latin typeface="Agency FB" panose="020B0503020202020204" pitchFamily="34" charset="0"/>
              </a:rPr>
              <a:t>Schutte</a:t>
            </a:r>
            <a:r>
              <a:rPr lang="en-US" sz="2400" dirty="0">
                <a:solidFill>
                  <a:schemeClr val="bg1">
                    <a:lumMod val="50000"/>
                  </a:schemeClr>
                </a:solidFill>
                <a:latin typeface="Agency FB" panose="020B0503020202020204" pitchFamily="34" charset="0"/>
              </a:rPr>
              <a:t>, One License# 734524-A, One License Song#81399</a:t>
            </a:r>
          </a:p>
        </p:txBody>
      </p:sp>
    </p:spTree>
    <p:extLst>
      <p:ext uri="{BB962C8B-B14F-4D97-AF65-F5344CB8AC3E}">
        <p14:creationId xmlns:p14="http://schemas.microsoft.com/office/powerpoint/2010/main" val="2543525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dirty="0"/>
          </a:p>
        </p:txBody>
      </p:sp>
      <p:pic>
        <p:nvPicPr>
          <p:cNvPr id="4"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679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5"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1575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347872"/>
            <a:ext cx="12188857" cy="5510127"/>
          </a:xfrm>
        </p:spPr>
        <p:txBody>
          <a:bodyPr anchor="ctr">
            <a:noAutofit/>
          </a:bodyPr>
          <a:lstStyle/>
          <a:p>
            <a:pPr marL="0" indent="0" algn="ctr">
              <a:buNone/>
            </a:pPr>
            <a:r>
              <a:rPr lang="en-US" sz="5400" dirty="0">
                <a:solidFill>
                  <a:schemeClr val="bg1"/>
                </a:solidFill>
              </a:rPr>
              <a:t>Lord Jesus Christ</a:t>
            </a:r>
            <a:r>
              <a:rPr lang="en-US" sz="5400" dirty="0" smtClean="0">
                <a:solidFill>
                  <a:schemeClr val="bg1"/>
                </a:solidFill>
              </a:rPr>
              <a:t>,  </a:t>
            </a:r>
            <a:r>
              <a:rPr lang="en-US" sz="5400" dirty="0">
                <a:solidFill>
                  <a:schemeClr val="bg1"/>
                </a:solidFill>
              </a:rPr>
              <a:t>you give us your flesh and blood for the life of the world</a:t>
            </a:r>
            <a:r>
              <a:rPr lang="en-US" sz="5400" dirty="0" smtClean="0">
                <a:solidFill>
                  <a:schemeClr val="bg1"/>
                </a:solidFill>
              </a:rPr>
              <a:t>, and </a:t>
            </a:r>
            <a:r>
              <a:rPr lang="en-US" sz="5400" dirty="0">
                <a:solidFill>
                  <a:schemeClr val="bg1"/>
                </a:solidFill>
              </a:rPr>
              <a:t>you desire that all people come to the Supper of the Sacrifice of the Lamb</a:t>
            </a:r>
            <a:r>
              <a:rPr lang="en-US" sz="5400" dirty="0" smtClean="0">
                <a:solidFill>
                  <a:schemeClr val="bg1"/>
                </a:solidFill>
              </a:rPr>
              <a:t>. </a:t>
            </a:r>
            <a:endParaRPr lang="en-US" sz="5400" dirty="0">
              <a:solidFill>
                <a:schemeClr val="bg1"/>
              </a:solidFill>
            </a:endParaRPr>
          </a:p>
        </p:txBody>
      </p:sp>
      <p:sp>
        <p:nvSpPr>
          <p:cNvPr id="4" name="TextBox 3"/>
          <p:cNvSpPr txBox="1"/>
          <p:nvPr/>
        </p:nvSpPr>
        <p:spPr>
          <a:xfrm>
            <a:off x="3143" y="239877"/>
            <a:ext cx="12188857" cy="1107996"/>
          </a:xfrm>
          <a:prstGeom prst="rect">
            <a:avLst/>
          </a:prstGeom>
          <a:solidFill>
            <a:schemeClr val="bg1"/>
          </a:solidFill>
        </p:spPr>
        <p:txBody>
          <a:bodyPr wrap="square" rtlCol="0">
            <a:spAutoFit/>
          </a:bodyPr>
          <a:lstStyle/>
          <a:p>
            <a:pPr algn="ctr"/>
            <a:r>
              <a:rPr lang="en-US" sz="6600" dirty="0" smtClean="0">
                <a:solidFill>
                  <a:srgbClr val="006600"/>
                </a:solidFill>
              </a:rPr>
              <a:t>National Eucharistic Revival Prayer</a:t>
            </a:r>
            <a:endParaRPr lang="en-US" sz="6600" dirty="0">
              <a:solidFill>
                <a:srgbClr val="006600"/>
              </a:solidFill>
            </a:endParaRPr>
          </a:p>
        </p:txBody>
      </p:sp>
      <p:pic>
        <p:nvPicPr>
          <p:cNvPr id="5" name="Picture 4"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858395"/>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535487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91" y="124691"/>
            <a:ext cx="12067309" cy="6639791"/>
          </a:xfrm>
        </p:spPr>
        <p:txBody>
          <a:bodyPr>
            <a:normAutofit fontScale="90000"/>
          </a:bodyPr>
          <a:lstStyle/>
          <a:p>
            <a:pPr marL="0" indent="0" algn="ctr"/>
            <a:r>
              <a:rPr lang="en-US" sz="6000" dirty="0">
                <a:solidFill>
                  <a:schemeClr val="bg1"/>
                </a:solidFill>
                <a:latin typeface="+mn-lt"/>
              </a:rPr>
              <a:t>Renew in your Church the truth, beauty, and goodness contained in the Most Blessed Eucharist</a:t>
            </a:r>
            <a:r>
              <a:rPr lang="en-US" sz="6000" dirty="0" smtClean="0">
                <a:solidFill>
                  <a:schemeClr val="bg1"/>
                </a:solidFill>
                <a:latin typeface="+mn-lt"/>
              </a:rPr>
              <a:t>.  Jesus</a:t>
            </a:r>
            <a:r>
              <a:rPr lang="en-US" sz="6000" dirty="0">
                <a:solidFill>
                  <a:schemeClr val="bg1"/>
                </a:solidFill>
                <a:latin typeface="+mn-lt"/>
              </a:rPr>
              <a:t>, living in the Eucharist, come and live in me</a:t>
            </a:r>
            <a:r>
              <a:rPr lang="en-US" sz="6000" dirty="0" smtClean="0">
                <a:solidFill>
                  <a:schemeClr val="bg1"/>
                </a:solidFill>
                <a:latin typeface="+mn-lt"/>
              </a:rPr>
              <a:t>.  Jesus</a:t>
            </a:r>
            <a:r>
              <a:rPr lang="en-US" sz="6000" dirty="0">
                <a:solidFill>
                  <a:schemeClr val="bg1"/>
                </a:solidFill>
                <a:latin typeface="+mn-lt"/>
              </a:rPr>
              <a:t>, healing in the Eucharist, come and heal me</a:t>
            </a:r>
            <a:r>
              <a:rPr lang="en-US" sz="6000" dirty="0" smtClean="0">
                <a:solidFill>
                  <a:schemeClr val="bg1"/>
                </a:solidFill>
                <a:latin typeface="+mn-lt"/>
              </a:rPr>
              <a:t>.</a:t>
            </a:r>
            <a:br>
              <a:rPr lang="en-US" sz="6000" dirty="0" smtClean="0">
                <a:solidFill>
                  <a:schemeClr val="bg1"/>
                </a:solidFill>
                <a:latin typeface="+mn-lt"/>
              </a:rPr>
            </a:br>
            <a:r>
              <a:rPr lang="en-US" sz="6000" dirty="0">
                <a:solidFill>
                  <a:schemeClr val="bg1"/>
                </a:solidFill>
                <a:latin typeface="+mn-lt"/>
              </a:rPr>
              <a:t>Jesus, sacrificing yourself in the Eucharist,</a:t>
            </a:r>
            <a:endParaRPr lang="en-US" sz="6000" dirty="0">
              <a:latin typeface="+mn-lt"/>
            </a:endParaRPr>
          </a:p>
        </p:txBody>
      </p:sp>
      <p:pic>
        <p:nvPicPr>
          <p:cNvPr id="4" name="Picture 3"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941522"/>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36889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0"/>
            <a:ext cx="12192000" cy="6691745"/>
          </a:xfrm>
        </p:spPr>
        <p:txBody>
          <a:bodyPr>
            <a:normAutofit fontScale="90000"/>
          </a:bodyPr>
          <a:lstStyle/>
          <a:p>
            <a:r>
              <a:rPr lang="en-US" dirty="0" smtClean="0">
                <a:solidFill>
                  <a:schemeClr val="bg1"/>
                </a:solidFill>
                <a:latin typeface="+mn-lt"/>
              </a:rPr>
              <a:t>come </a:t>
            </a:r>
            <a:r>
              <a:rPr lang="en-US" dirty="0">
                <a:solidFill>
                  <a:schemeClr val="bg1"/>
                </a:solidFill>
                <a:latin typeface="+mn-lt"/>
              </a:rPr>
              <a:t>and suffer in me</a:t>
            </a:r>
            <a:r>
              <a:rPr lang="en-US" dirty="0" smtClean="0">
                <a:solidFill>
                  <a:schemeClr val="bg1"/>
                </a:solidFill>
                <a:latin typeface="+mn-lt"/>
              </a:rPr>
              <a:t>. Jesus</a:t>
            </a:r>
            <a:r>
              <a:rPr lang="en-US" dirty="0">
                <a:solidFill>
                  <a:schemeClr val="bg1"/>
                </a:solidFill>
                <a:latin typeface="+mn-lt"/>
              </a:rPr>
              <a:t>, rising in the Eucharist, come and rise to new life in me</a:t>
            </a:r>
            <a:r>
              <a:rPr lang="en-US" dirty="0" smtClean="0">
                <a:solidFill>
                  <a:schemeClr val="bg1"/>
                </a:solidFill>
                <a:latin typeface="+mn-lt"/>
              </a:rPr>
              <a:t>. Jesus</a:t>
            </a:r>
            <a:r>
              <a:rPr lang="en-US" dirty="0">
                <a:solidFill>
                  <a:schemeClr val="bg1"/>
                </a:solidFill>
                <a:latin typeface="+mn-lt"/>
              </a:rPr>
              <a:t>, loving in the Eucharist, come and love in me</a:t>
            </a:r>
            <a:r>
              <a:rPr lang="en-US" dirty="0" smtClean="0">
                <a:solidFill>
                  <a:schemeClr val="bg1"/>
                </a:solidFill>
                <a:latin typeface="+mn-lt"/>
              </a:rPr>
              <a:t>. Lord </a:t>
            </a:r>
            <a:r>
              <a:rPr lang="en-US" dirty="0">
                <a:solidFill>
                  <a:schemeClr val="bg1"/>
                </a:solidFill>
                <a:latin typeface="+mn-lt"/>
              </a:rPr>
              <a:t>Jesus Christ</a:t>
            </a:r>
            <a:r>
              <a:rPr lang="en-US" dirty="0" smtClean="0">
                <a:solidFill>
                  <a:schemeClr val="bg1"/>
                </a:solidFill>
                <a:latin typeface="+mn-lt"/>
              </a:rPr>
              <a:t>,  </a:t>
            </a:r>
            <a:r>
              <a:rPr lang="en-US" dirty="0">
                <a:solidFill>
                  <a:schemeClr val="bg1"/>
                </a:solidFill>
                <a:latin typeface="+mn-lt"/>
              </a:rPr>
              <a:t>through the paschal mystery of your death and resurrection made present in every Holy Mass</a:t>
            </a:r>
            <a:r>
              <a:rPr lang="en-US" dirty="0" smtClean="0">
                <a:solidFill>
                  <a:schemeClr val="bg1"/>
                </a:solidFill>
                <a:latin typeface="+mn-lt"/>
              </a:rPr>
              <a:t>, pour </a:t>
            </a:r>
            <a:r>
              <a:rPr lang="en-US" dirty="0">
                <a:solidFill>
                  <a:schemeClr val="bg1"/>
                </a:solidFill>
                <a:latin typeface="+mn-lt"/>
              </a:rPr>
              <a:t>out your healing love on your Church and on our world.</a:t>
            </a:r>
          </a:p>
        </p:txBody>
      </p:sp>
      <p:pic>
        <p:nvPicPr>
          <p:cNvPr id="5" name="Picture 4"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858395"/>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1475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3518"/>
            <a:ext cx="12192000" cy="6657478"/>
          </a:xfrm>
        </p:spPr>
        <p:txBody>
          <a:bodyPr anchor="ctr">
            <a:noAutofit/>
          </a:bodyPr>
          <a:lstStyle/>
          <a:p>
            <a:pPr marL="0" indent="0" algn="ctr">
              <a:buNone/>
            </a:pPr>
            <a:r>
              <a:rPr lang="en-US" sz="5400" dirty="0">
                <a:solidFill>
                  <a:schemeClr val="bg1"/>
                </a:solidFill>
              </a:rPr>
              <a:t>Grant that as we lift you up during this time of Eucharistic Revival,</a:t>
            </a:r>
          </a:p>
          <a:p>
            <a:pPr marL="0" indent="0" algn="ctr">
              <a:buNone/>
            </a:pPr>
            <a:r>
              <a:rPr lang="en-US" sz="5400" dirty="0">
                <a:solidFill>
                  <a:schemeClr val="bg1"/>
                </a:solidFill>
              </a:rPr>
              <a:t> your Holy Spirit may draw all people to join us at this Banquet of Life.</a:t>
            </a:r>
          </a:p>
          <a:p>
            <a:pPr marL="0" indent="0" algn="ctr">
              <a:buNone/>
            </a:pPr>
            <a:r>
              <a:rPr lang="en-US" sz="5400" dirty="0">
                <a:solidFill>
                  <a:schemeClr val="bg1"/>
                </a:solidFill>
              </a:rPr>
              <a:t>You live and reign with the Father and the Holy Spirit, God forever and ever.</a:t>
            </a:r>
          </a:p>
          <a:p>
            <a:pPr marL="0" indent="0" algn="ctr">
              <a:buNone/>
            </a:pPr>
            <a:r>
              <a:rPr lang="en-US" sz="5400" dirty="0">
                <a:solidFill>
                  <a:schemeClr val="bg1"/>
                </a:solidFill>
              </a:rPr>
              <a:t>Our Lady of Peace, Mother of the Eucharist, Pray for us.</a:t>
            </a:r>
          </a:p>
        </p:txBody>
      </p:sp>
      <p:pic>
        <p:nvPicPr>
          <p:cNvPr id="4" name="Picture 3" descr="A picture containing circle, graphics, clipart, symbol&#10;&#10;Description automatically generated">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21" y="5858395"/>
            <a:ext cx="815340" cy="73152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82532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7"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1654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0"/>
            <a:ext cx="12183717" cy="6862665"/>
          </a:xfrm>
          <a:prstGeom prst="rect">
            <a:avLst/>
          </a:prstGeom>
        </p:spPr>
      </p:pic>
      <p:sp>
        <p:nvSpPr>
          <p:cNvPr id="11" name="Title 1"/>
          <p:cNvSpPr txBox="1">
            <a:spLocks/>
          </p:cNvSpPr>
          <p:nvPr/>
        </p:nvSpPr>
        <p:spPr>
          <a:xfrm>
            <a:off x="0" y="278512"/>
            <a:ext cx="12192000"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smtClean="0">
                <a:solidFill>
                  <a:srgbClr val="006600"/>
                </a:solidFill>
              </a:rPr>
              <a:t>SENDING</a:t>
            </a:r>
            <a:endParaRPr lang="en-US" sz="6000" b="1" dirty="0">
              <a:solidFill>
                <a:srgbClr val="006600"/>
              </a:solidFill>
            </a:endParaRPr>
          </a:p>
        </p:txBody>
      </p:sp>
      <p:sp>
        <p:nvSpPr>
          <p:cNvPr id="6" name="Title 1"/>
          <p:cNvSpPr txBox="1">
            <a:spLocks/>
          </p:cNvSpPr>
          <p:nvPr/>
        </p:nvSpPr>
        <p:spPr>
          <a:xfrm>
            <a:off x="1524000" y="1748117"/>
            <a:ext cx="9144000" cy="17618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pPr>
            <a:r>
              <a:rPr lang="en-US" sz="6000" dirty="0" smtClean="0">
                <a:solidFill>
                  <a:schemeClr val="bg1"/>
                </a:solidFill>
              </a:rPr>
              <a:t>With One Voice</a:t>
            </a:r>
            <a:endParaRPr lang="en-US" sz="6000" dirty="0">
              <a:solidFill>
                <a:schemeClr val="bg1"/>
              </a:solidFill>
            </a:endParaRPr>
          </a:p>
        </p:txBody>
      </p:sp>
      <p:sp>
        <p:nvSpPr>
          <p:cNvPr id="8" name="Subtitle 2"/>
          <p:cNvSpPr txBox="1">
            <a:spLocks/>
          </p:cNvSpPr>
          <p:nvPr/>
        </p:nvSpPr>
        <p:spPr>
          <a:xfrm>
            <a:off x="4165600" y="3886200"/>
            <a:ext cx="4165600" cy="863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4000" dirty="0" smtClean="0">
                <a:solidFill>
                  <a:schemeClr val="bg1"/>
                </a:solidFill>
              </a:rPr>
              <a:t>Ricky Manalo</a:t>
            </a:r>
            <a:endParaRPr lang="en-US" sz="4000" dirty="0">
              <a:solidFill>
                <a:schemeClr val="bg1"/>
              </a:solidFill>
            </a:endParaRPr>
          </a:p>
        </p:txBody>
      </p:sp>
      <p:sp>
        <p:nvSpPr>
          <p:cNvPr id="9" name="TextBox 8"/>
          <p:cNvSpPr txBox="1"/>
          <p:nvPr/>
        </p:nvSpPr>
        <p:spPr>
          <a:xfrm>
            <a:off x="0" y="5996226"/>
            <a:ext cx="12192000" cy="830997"/>
          </a:xfrm>
          <a:prstGeom prst="rect">
            <a:avLst/>
          </a:prstGeom>
          <a:noFill/>
        </p:spPr>
        <p:txBody>
          <a:bodyPr wrap="square" rtlCol="0">
            <a:spAutoFit/>
          </a:bodyPr>
          <a:lstStyle/>
          <a:p>
            <a:pPr algn="ctr"/>
            <a:r>
              <a:rPr lang="en-US" sz="2400" dirty="0">
                <a:solidFill>
                  <a:schemeClr val="bg1">
                    <a:lumMod val="50000"/>
                  </a:schemeClr>
                </a:solidFill>
                <a:latin typeface="Agency FB" panose="020B0503020202020204" pitchFamily="34" charset="0"/>
              </a:rPr>
              <a:t>© 1998, Ricky Manalo, CSP. Published by Spirit &amp; Song ®, a division of OCP. All rights reserved. </a:t>
            </a:r>
            <a:r>
              <a:rPr lang="en-US" sz="2400" kern="0" dirty="0">
                <a:solidFill>
                  <a:schemeClr val="bg1">
                    <a:lumMod val="50000"/>
                  </a:schemeClr>
                </a:solidFill>
                <a:latin typeface="Agency FB" panose="020B0503020202020204" pitchFamily="34" charset="0"/>
                <a:cs typeface="Arial" pitchFamily="34" charset="0"/>
              </a:rPr>
              <a:t>One License#734524-A, One License Song#83195</a:t>
            </a:r>
            <a:endParaRPr lang="en-US" sz="2400"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19461821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12090400" cy="6406596"/>
          </a:xfrm>
        </p:spPr>
        <p:txBody>
          <a:bodyPr>
            <a:normAutofit lnSpcReduction="10000"/>
          </a:bodyPr>
          <a:lstStyle/>
          <a:p>
            <a:pPr marL="0" indent="0" algn="ctr">
              <a:lnSpc>
                <a:spcPct val="110000"/>
              </a:lnSpc>
              <a:spcBef>
                <a:spcPts val="0"/>
              </a:spcBef>
              <a:buNone/>
            </a:pPr>
            <a:r>
              <a:rPr lang="en-US" sz="5333" dirty="0">
                <a:solidFill>
                  <a:schemeClr val="bg1"/>
                </a:solidFill>
              </a:rPr>
              <a:t>Verse 1</a:t>
            </a:r>
          </a:p>
          <a:p>
            <a:pPr marL="0" indent="0" algn="ctr">
              <a:lnSpc>
                <a:spcPct val="110000"/>
              </a:lnSpc>
              <a:spcBef>
                <a:spcPts val="0"/>
              </a:spcBef>
              <a:buNone/>
            </a:pPr>
            <a:r>
              <a:rPr lang="en-US" sz="5867" dirty="0">
                <a:solidFill>
                  <a:schemeClr val="bg1"/>
                </a:solidFill>
              </a:rPr>
              <a:t>Take the Word </a:t>
            </a:r>
            <a:endParaRPr lang="en-US" sz="5867" dirty="0">
              <a:solidFill>
                <a:schemeClr val="bg1"/>
              </a:solidFill>
            </a:endParaRPr>
          </a:p>
          <a:p>
            <a:pPr marL="0" indent="0" algn="ctr">
              <a:lnSpc>
                <a:spcPct val="110000"/>
              </a:lnSpc>
              <a:spcBef>
                <a:spcPts val="0"/>
              </a:spcBef>
              <a:buNone/>
            </a:pPr>
            <a:r>
              <a:rPr lang="en-US" sz="5867" dirty="0">
                <a:solidFill>
                  <a:schemeClr val="bg1"/>
                </a:solidFill>
              </a:rPr>
              <a:t>and </a:t>
            </a:r>
            <a:r>
              <a:rPr lang="en-US" sz="5867" dirty="0">
                <a:solidFill>
                  <a:schemeClr val="bg1"/>
                </a:solidFill>
              </a:rPr>
              <a:t>go out to </a:t>
            </a:r>
            <a:r>
              <a:rPr lang="en-US" sz="5867" dirty="0" err="1">
                <a:solidFill>
                  <a:schemeClr val="bg1"/>
                </a:solidFill>
              </a:rPr>
              <a:t>ev'ry</a:t>
            </a:r>
            <a:r>
              <a:rPr lang="en-US" sz="5867" dirty="0">
                <a:solidFill>
                  <a:schemeClr val="bg1"/>
                </a:solidFill>
              </a:rPr>
              <a:t> land: </a:t>
            </a:r>
          </a:p>
          <a:p>
            <a:pPr marL="0" indent="0" algn="ctr">
              <a:lnSpc>
                <a:spcPct val="110000"/>
              </a:lnSpc>
              <a:spcBef>
                <a:spcPts val="0"/>
              </a:spcBef>
              <a:buNone/>
            </a:pPr>
            <a:r>
              <a:rPr lang="en-US" sz="5867" dirty="0">
                <a:solidFill>
                  <a:schemeClr val="bg1"/>
                </a:solidFill>
              </a:rPr>
              <a:t>shine the light of Christ for all to see! </a:t>
            </a:r>
            <a:br>
              <a:rPr lang="en-US" sz="5867" dirty="0">
                <a:solidFill>
                  <a:schemeClr val="bg1"/>
                </a:solidFill>
              </a:rPr>
            </a:br>
            <a:r>
              <a:rPr lang="en-US" sz="5867" dirty="0">
                <a:solidFill>
                  <a:schemeClr val="bg1"/>
                </a:solidFill>
              </a:rPr>
              <a:t>May the lives of those we touch </a:t>
            </a:r>
          </a:p>
          <a:p>
            <a:pPr marL="0" indent="0" algn="ctr">
              <a:lnSpc>
                <a:spcPct val="110000"/>
              </a:lnSpc>
              <a:spcBef>
                <a:spcPts val="0"/>
              </a:spcBef>
              <a:buNone/>
            </a:pPr>
            <a:r>
              <a:rPr lang="en-US" sz="5867" dirty="0">
                <a:solidFill>
                  <a:schemeClr val="bg1"/>
                </a:solidFill>
              </a:rPr>
              <a:t>sing praise to God above. </a:t>
            </a:r>
            <a:br>
              <a:rPr lang="en-US" sz="5867" dirty="0">
                <a:solidFill>
                  <a:schemeClr val="bg1"/>
                </a:solidFill>
              </a:rPr>
            </a:br>
            <a:r>
              <a:rPr lang="en-US" sz="5867" dirty="0">
                <a:solidFill>
                  <a:schemeClr val="bg1"/>
                </a:solidFill>
              </a:rPr>
              <a:t>Let us sing, we'll sing:</a:t>
            </a:r>
          </a:p>
        </p:txBody>
      </p:sp>
      <p:sp>
        <p:nvSpPr>
          <p:cNvPr id="4" name="TextBox 3"/>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5219825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
            <a:ext cx="11176000" cy="6603999"/>
          </a:xfrm>
        </p:spPr>
        <p:txBody>
          <a:bodyPr anchor="ctr">
            <a:normAutofit fontScale="92500"/>
          </a:bodyPr>
          <a:lstStyle/>
          <a:p>
            <a:pPr marL="0" indent="0" algn="ctr">
              <a:lnSpc>
                <a:spcPct val="100000"/>
              </a:lnSpc>
              <a:spcBef>
                <a:spcPts val="0"/>
              </a:spcBef>
              <a:buNone/>
            </a:pPr>
            <a:r>
              <a:rPr lang="en-US" sz="5333" b="1" dirty="0">
                <a:solidFill>
                  <a:schemeClr val="bg1"/>
                </a:solidFill>
              </a:rPr>
              <a:t>Refrain</a:t>
            </a:r>
          </a:p>
          <a:p>
            <a:pPr marL="0" indent="0" algn="ctr">
              <a:lnSpc>
                <a:spcPct val="100000"/>
              </a:lnSpc>
              <a:spcBef>
                <a:spcPts val="0"/>
              </a:spcBef>
              <a:buNone/>
            </a:pPr>
            <a:r>
              <a:rPr lang="en-US" sz="6400" dirty="0">
                <a:solidFill>
                  <a:schemeClr val="bg1"/>
                </a:solidFill>
              </a:rPr>
              <a:t>With one voice we'll pass the Word along; </a:t>
            </a:r>
            <a:r>
              <a:rPr lang="en-US" sz="6400" dirty="0">
                <a:solidFill>
                  <a:schemeClr val="bg1"/>
                </a:solidFill>
              </a:rPr>
              <a:t>with </a:t>
            </a:r>
            <a:r>
              <a:rPr lang="en-US" sz="6400" dirty="0">
                <a:solidFill>
                  <a:schemeClr val="bg1"/>
                </a:solidFill>
              </a:rPr>
              <a:t>one voice, bring justice to the world. </a:t>
            </a:r>
            <a:r>
              <a:rPr lang="en-US" sz="6400" dirty="0">
                <a:solidFill>
                  <a:schemeClr val="bg1"/>
                </a:solidFill>
              </a:rPr>
              <a:t> And </a:t>
            </a:r>
            <a:r>
              <a:rPr lang="en-US" sz="6400" dirty="0">
                <a:solidFill>
                  <a:schemeClr val="bg1"/>
                </a:solidFill>
              </a:rPr>
              <a:t>with all the angels </a:t>
            </a:r>
            <a:r>
              <a:rPr lang="en-US" sz="6400" dirty="0">
                <a:solidFill>
                  <a:schemeClr val="bg1"/>
                </a:solidFill>
              </a:rPr>
              <a:t> we'll </a:t>
            </a:r>
            <a:r>
              <a:rPr lang="en-US" sz="6400" dirty="0">
                <a:solidFill>
                  <a:schemeClr val="bg1"/>
                </a:solidFill>
              </a:rPr>
              <a:t>spread the goodness of God. </a:t>
            </a:r>
            <a:r>
              <a:rPr lang="en-US" sz="6400" dirty="0">
                <a:solidFill>
                  <a:schemeClr val="bg1"/>
                </a:solidFill>
              </a:rPr>
              <a:t>With </a:t>
            </a:r>
            <a:r>
              <a:rPr lang="en-US" sz="6400" dirty="0">
                <a:solidFill>
                  <a:schemeClr val="bg1"/>
                </a:solidFill>
              </a:rPr>
              <a:t>all power and glory </a:t>
            </a:r>
            <a:br>
              <a:rPr lang="en-US" sz="6400" dirty="0">
                <a:solidFill>
                  <a:schemeClr val="bg1"/>
                </a:solidFill>
              </a:rPr>
            </a:br>
            <a:r>
              <a:rPr lang="en-US" sz="6400" dirty="0">
                <a:solidFill>
                  <a:schemeClr val="bg1"/>
                </a:solidFill>
              </a:rPr>
              <a:t>the Word of God shall reign.</a:t>
            </a: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736070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1"/>
            <a:ext cx="11684000" cy="6502400"/>
          </a:xfrm>
        </p:spPr>
        <p:txBody>
          <a:bodyPr anchor="ctr">
            <a:normAutofit/>
          </a:bodyPr>
          <a:lstStyle/>
          <a:p>
            <a:pPr marL="0" indent="0" algn="ctr">
              <a:lnSpc>
                <a:spcPct val="100000"/>
              </a:lnSpc>
              <a:spcBef>
                <a:spcPts val="0"/>
              </a:spcBef>
              <a:buNone/>
            </a:pPr>
            <a:r>
              <a:rPr lang="en-US" sz="5333" dirty="0">
                <a:solidFill>
                  <a:schemeClr val="bg1"/>
                </a:solidFill>
              </a:rPr>
              <a:t>Verse 2</a:t>
            </a:r>
          </a:p>
          <a:p>
            <a:pPr marL="0" indent="0" algn="ctr">
              <a:lnSpc>
                <a:spcPct val="100000"/>
              </a:lnSpc>
              <a:spcBef>
                <a:spcPts val="0"/>
              </a:spcBef>
              <a:buNone/>
            </a:pPr>
            <a:r>
              <a:rPr lang="en-US" sz="5867" dirty="0">
                <a:solidFill>
                  <a:schemeClr val="bg1"/>
                </a:solidFill>
              </a:rPr>
              <a:t>Take the Word to our neighborhoods and streets: </a:t>
            </a:r>
            <a:br>
              <a:rPr lang="en-US" sz="5867" dirty="0">
                <a:solidFill>
                  <a:schemeClr val="bg1"/>
                </a:solidFill>
              </a:rPr>
            </a:br>
            <a:r>
              <a:rPr lang="en-US" sz="5867" dirty="0">
                <a:solidFill>
                  <a:schemeClr val="bg1"/>
                </a:solidFill>
              </a:rPr>
              <a:t>shine the light of Christ for all to see! </a:t>
            </a:r>
            <a:br>
              <a:rPr lang="en-US" sz="5867" dirty="0">
                <a:solidFill>
                  <a:schemeClr val="bg1"/>
                </a:solidFill>
              </a:rPr>
            </a:br>
            <a:r>
              <a:rPr lang="en-US" sz="5867" dirty="0">
                <a:solidFill>
                  <a:schemeClr val="bg1"/>
                </a:solidFill>
              </a:rPr>
              <a:t>May we all set out to live </a:t>
            </a:r>
            <a:br>
              <a:rPr lang="en-US" sz="5867" dirty="0">
                <a:solidFill>
                  <a:schemeClr val="bg1"/>
                </a:solidFill>
              </a:rPr>
            </a:br>
            <a:r>
              <a:rPr lang="en-US" sz="5867" dirty="0">
                <a:solidFill>
                  <a:schemeClr val="bg1"/>
                </a:solidFill>
              </a:rPr>
              <a:t>in peace and harmony. </a:t>
            </a:r>
            <a:br>
              <a:rPr lang="en-US" sz="5867" dirty="0">
                <a:solidFill>
                  <a:schemeClr val="bg1"/>
                </a:solidFill>
              </a:rPr>
            </a:br>
            <a:r>
              <a:rPr lang="en-US" sz="5867" dirty="0">
                <a:solidFill>
                  <a:schemeClr val="bg1"/>
                </a:solidFill>
              </a:rPr>
              <a:t>They will see and sing:</a:t>
            </a: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4066339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75481"/>
            <a:ext cx="12192000" cy="5093676"/>
          </a:xfrm>
        </p:spPr>
        <p:txBody>
          <a:bodyPr>
            <a:noAutofit/>
          </a:bodyPr>
          <a:lstStyle/>
          <a:p>
            <a:pPr algn="ctr"/>
            <a:r>
              <a:rPr lang="en-US" sz="6000" dirty="0">
                <a:solidFill>
                  <a:schemeClr val="bg1"/>
                </a:solidFill>
                <a:latin typeface="+mn-lt"/>
              </a:rPr>
              <a:t>Glory to God in the highest, and on earth peace, peace to people of good will</a:t>
            </a:r>
            <a:r>
              <a:rPr lang="en-US" sz="6000" dirty="0" smtClean="0">
                <a:solidFill>
                  <a:schemeClr val="bg1"/>
                </a:solidFill>
                <a:latin typeface="+mn-lt"/>
              </a:rPr>
              <a:t>.</a:t>
            </a:r>
            <a:br>
              <a:rPr lang="en-US" sz="6000" dirty="0" smtClean="0">
                <a:solidFill>
                  <a:schemeClr val="bg1"/>
                </a:solidFill>
                <a:latin typeface="+mn-lt"/>
              </a:rPr>
            </a:br>
            <a:r>
              <a:rPr lang="en-US" sz="6000" dirty="0">
                <a:solidFill>
                  <a:schemeClr val="bg1"/>
                </a:solidFill>
                <a:latin typeface="+mn-lt"/>
              </a:rPr>
              <a:t>We praise you, we bless you, we adore you, we glorify you</a:t>
            </a:r>
            <a:r>
              <a:rPr lang="en-US" sz="6000" dirty="0" smtClean="0">
                <a:solidFill>
                  <a:schemeClr val="bg1"/>
                </a:solidFill>
                <a:latin typeface="+mn-lt"/>
              </a:rPr>
              <a:t>,</a:t>
            </a:r>
            <a:endParaRPr lang="en-US" sz="6000" dirty="0">
              <a:solidFill>
                <a:schemeClr val="bg1"/>
              </a:solidFill>
              <a:latin typeface="+mn-lt"/>
            </a:endParaRPr>
          </a:p>
        </p:txBody>
      </p:sp>
      <p:sp>
        <p:nvSpPr>
          <p:cNvPr id="4" name="Title 1"/>
          <p:cNvSpPr txBox="1">
            <a:spLocks/>
          </p:cNvSpPr>
          <p:nvPr/>
        </p:nvSpPr>
        <p:spPr>
          <a:xfrm>
            <a:off x="0" y="249918"/>
            <a:ext cx="12257314" cy="132556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srgbClr val="003300"/>
                </a:solidFill>
              </a:rPr>
              <a:t>GLORY TO GOD</a:t>
            </a:r>
            <a:endParaRPr lang="en-US" sz="6600" b="1" dirty="0">
              <a:solidFill>
                <a:srgbClr val="003300"/>
              </a:solidFill>
            </a:endParaRPr>
          </a:p>
        </p:txBody>
      </p:sp>
      <p:sp>
        <p:nvSpPr>
          <p:cNvPr id="5" name="Rectangle 4"/>
          <p:cNvSpPr/>
          <p:nvPr/>
        </p:nvSpPr>
        <p:spPr>
          <a:xfrm>
            <a:off x="0" y="6211669"/>
            <a:ext cx="12192000" cy="646331"/>
          </a:xfrm>
          <a:prstGeom prst="rect">
            <a:avLst/>
          </a:prstGeom>
        </p:spPr>
        <p:txBody>
          <a:bodyPr wrap="square">
            <a:spAutoFit/>
          </a:bodyPr>
          <a:lstStyle/>
          <a:p>
            <a:pPr algn="ctr"/>
            <a:r>
              <a:rPr lang="en-US" dirty="0" smtClean="0">
                <a:solidFill>
                  <a:schemeClr val="bg1">
                    <a:lumMod val="50000"/>
                  </a:schemeClr>
                </a:solidFill>
                <a:latin typeface="Bahnschrift Light Condensed" panose="020B0502040204020203" pitchFamily="34" charset="0"/>
              </a:rPr>
              <a:t>Text ©2010, ICEL. All rights reserved.  Used with permission.  Music:  Mass of Resurrection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b. 1947, © 2002, 2009, Randall </a:t>
            </a:r>
            <a:r>
              <a:rPr lang="en-US" dirty="0" err="1" smtClean="0">
                <a:solidFill>
                  <a:schemeClr val="bg1">
                    <a:lumMod val="50000"/>
                  </a:schemeClr>
                </a:solidFill>
                <a:latin typeface="Bahnschrift Light Condensed" panose="020B0502040204020203" pitchFamily="34" charset="0"/>
              </a:rPr>
              <a:t>DeBruyn</a:t>
            </a:r>
            <a:r>
              <a:rPr lang="en-US" dirty="0" smtClean="0">
                <a:solidFill>
                  <a:schemeClr val="bg1">
                    <a:lumMod val="50000"/>
                  </a:schemeClr>
                </a:solidFill>
                <a:latin typeface="Bahnschrift Light Condensed" panose="020B0502040204020203" pitchFamily="34" charset="0"/>
              </a:rPr>
              <a:t>.  Published by OCP.  All rights reserved</a:t>
            </a:r>
            <a:r>
              <a:rPr lang="en-US" kern="0" dirty="0">
                <a:solidFill>
                  <a:schemeClr val="bg1">
                    <a:lumMod val="50000"/>
                  </a:schemeClr>
                </a:solidFill>
                <a:latin typeface="Bahnschrift Light Condensed" panose="020B0502040204020203" pitchFamily="34" charset="0"/>
                <a:cs typeface="Arial" pitchFamily="34" charset="0"/>
              </a:rPr>
              <a:t> One License #734524-A, </a:t>
            </a:r>
            <a:r>
              <a:rPr lang="en-US" kern="0" dirty="0" smtClean="0">
                <a:solidFill>
                  <a:schemeClr val="bg1">
                    <a:lumMod val="50000"/>
                  </a:schemeClr>
                </a:solidFill>
                <a:latin typeface="Bahnschrift Light Condensed" panose="020B0502040204020203" pitchFamily="34" charset="0"/>
                <a:cs typeface="Arial" pitchFamily="34" charset="0"/>
              </a:rPr>
              <a:t>One License Song </a:t>
            </a:r>
            <a:r>
              <a:rPr lang="en-US" dirty="0">
                <a:solidFill>
                  <a:schemeClr val="bg1">
                    <a:lumMod val="50000"/>
                  </a:schemeClr>
                </a:solidFill>
              </a:rPr>
              <a:t>#30102338</a:t>
            </a:r>
            <a:r>
              <a:rPr lang="en-US" dirty="0"/>
              <a:t> </a:t>
            </a:r>
            <a:endParaRPr lang="en-US" dirty="0">
              <a:solidFill>
                <a:schemeClr val="bg1">
                  <a:lumMod val="50000"/>
                </a:schemeClr>
              </a:solidFill>
              <a:latin typeface="Bahnschrift Light Condensed" panose="020B0502040204020203" pitchFamily="34" charset="0"/>
            </a:endParaRPr>
          </a:p>
        </p:txBody>
      </p:sp>
    </p:spTree>
    <p:extLst>
      <p:ext uri="{BB962C8B-B14F-4D97-AF65-F5344CB8AC3E}">
        <p14:creationId xmlns:p14="http://schemas.microsoft.com/office/powerpoint/2010/main" val="318684529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
            <a:ext cx="11176000" cy="6603999"/>
          </a:xfrm>
        </p:spPr>
        <p:txBody>
          <a:bodyPr anchor="ctr">
            <a:normAutofit fontScale="92500"/>
          </a:bodyPr>
          <a:lstStyle/>
          <a:p>
            <a:pPr marL="0" indent="0" algn="ctr">
              <a:lnSpc>
                <a:spcPct val="100000"/>
              </a:lnSpc>
              <a:spcBef>
                <a:spcPts val="0"/>
              </a:spcBef>
              <a:buNone/>
            </a:pPr>
            <a:r>
              <a:rPr lang="en-US" sz="5333" b="1" dirty="0">
                <a:solidFill>
                  <a:schemeClr val="bg1"/>
                </a:solidFill>
              </a:rPr>
              <a:t>Refrain</a:t>
            </a:r>
          </a:p>
          <a:p>
            <a:pPr marL="0" indent="0" algn="ctr">
              <a:lnSpc>
                <a:spcPct val="100000"/>
              </a:lnSpc>
              <a:spcBef>
                <a:spcPts val="0"/>
              </a:spcBef>
              <a:buNone/>
            </a:pPr>
            <a:r>
              <a:rPr lang="en-US" sz="6400" dirty="0">
                <a:solidFill>
                  <a:schemeClr val="bg1"/>
                </a:solidFill>
              </a:rPr>
              <a:t>With one voice we'll pass the Word along; </a:t>
            </a:r>
            <a:r>
              <a:rPr lang="en-US" sz="6400" dirty="0">
                <a:solidFill>
                  <a:schemeClr val="bg1"/>
                </a:solidFill>
              </a:rPr>
              <a:t>with </a:t>
            </a:r>
            <a:r>
              <a:rPr lang="en-US" sz="6400" dirty="0">
                <a:solidFill>
                  <a:schemeClr val="bg1"/>
                </a:solidFill>
              </a:rPr>
              <a:t>one voice, bring justice to the world. </a:t>
            </a:r>
            <a:r>
              <a:rPr lang="en-US" sz="6400" dirty="0">
                <a:solidFill>
                  <a:schemeClr val="bg1"/>
                </a:solidFill>
              </a:rPr>
              <a:t> And </a:t>
            </a:r>
            <a:r>
              <a:rPr lang="en-US" sz="6400" dirty="0">
                <a:solidFill>
                  <a:schemeClr val="bg1"/>
                </a:solidFill>
              </a:rPr>
              <a:t>with all the angels </a:t>
            </a:r>
            <a:r>
              <a:rPr lang="en-US" sz="6400" dirty="0">
                <a:solidFill>
                  <a:schemeClr val="bg1"/>
                </a:solidFill>
              </a:rPr>
              <a:t> we'll </a:t>
            </a:r>
            <a:r>
              <a:rPr lang="en-US" sz="6400" dirty="0">
                <a:solidFill>
                  <a:schemeClr val="bg1"/>
                </a:solidFill>
              </a:rPr>
              <a:t>spread the goodness of God. </a:t>
            </a:r>
            <a:r>
              <a:rPr lang="en-US" sz="6400" dirty="0">
                <a:solidFill>
                  <a:schemeClr val="bg1"/>
                </a:solidFill>
              </a:rPr>
              <a:t>With </a:t>
            </a:r>
            <a:r>
              <a:rPr lang="en-US" sz="6400" dirty="0">
                <a:solidFill>
                  <a:schemeClr val="bg1"/>
                </a:solidFill>
              </a:rPr>
              <a:t>all power and glory </a:t>
            </a:r>
            <a:br>
              <a:rPr lang="en-US" sz="6400" dirty="0">
                <a:solidFill>
                  <a:schemeClr val="bg1"/>
                </a:solidFill>
              </a:rPr>
            </a:br>
            <a:r>
              <a:rPr lang="en-US" sz="6400" dirty="0">
                <a:solidFill>
                  <a:schemeClr val="bg1"/>
                </a:solidFill>
              </a:rPr>
              <a:t>the Word of God shall reign.</a:t>
            </a: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22876827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7801"/>
            <a:ext cx="11582400" cy="6299200"/>
          </a:xfrm>
        </p:spPr>
        <p:txBody>
          <a:bodyPr anchor="ctr">
            <a:normAutofit/>
          </a:bodyPr>
          <a:lstStyle/>
          <a:p>
            <a:pPr marL="0" indent="0" algn="ctr">
              <a:lnSpc>
                <a:spcPct val="100000"/>
              </a:lnSpc>
              <a:spcBef>
                <a:spcPts val="0"/>
              </a:spcBef>
              <a:buNone/>
            </a:pPr>
            <a:r>
              <a:rPr lang="en-US" sz="5333" dirty="0">
                <a:solidFill>
                  <a:schemeClr val="bg1"/>
                </a:solidFill>
              </a:rPr>
              <a:t>Verse 3</a:t>
            </a:r>
          </a:p>
          <a:p>
            <a:pPr marL="0" indent="0" algn="ctr">
              <a:lnSpc>
                <a:spcPct val="100000"/>
              </a:lnSpc>
              <a:spcBef>
                <a:spcPts val="0"/>
              </a:spcBef>
              <a:buNone/>
            </a:pPr>
            <a:r>
              <a:rPr lang="en-US" sz="5867" dirty="0">
                <a:solidFill>
                  <a:schemeClr val="bg1"/>
                </a:solidFill>
              </a:rPr>
              <a:t>Take the Word to the people in despair: </a:t>
            </a:r>
            <a:r>
              <a:rPr lang="en-US" sz="5867" dirty="0">
                <a:solidFill>
                  <a:schemeClr val="bg1"/>
                </a:solidFill>
              </a:rPr>
              <a:t>shine </a:t>
            </a:r>
            <a:r>
              <a:rPr lang="en-US" sz="5867" dirty="0">
                <a:solidFill>
                  <a:schemeClr val="bg1"/>
                </a:solidFill>
              </a:rPr>
              <a:t>the light of Christ for all to see! </a:t>
            </a:r>
            <a:br>
              <a:rPr lang="en-US" sz="5867" dirty="0">
                <a:solidFill>
                  <a:schemeClr val="bg1"/>
                </a:solidFill>
              </a:rPr>
            </a:br>
            <a:r>
              <a:rPr lang="en-US" sz="5867" dirty="0">
                <a:solidFill>
                  <a:schemeClr val="bg1"/>
                </a:solidFill>
              </a:rPr>
              <a:t>May our actions and our deeds </a:t>
            </a:r>
            <a:br>
              <a:rPr lang="en-US" sz="5867" dirty="0">
                <a:solidFill>
                  <a:schemeClr val="bg1"/>
                </a:solidFill>
              </a:rPr>
            </a:br>
            <a:r>
              <a:rPr lang="en-US" sz="5867" dirty="0">
                <a:solidFill>
                  <a:schemeClr val="bg1"/>
                </a:solidFill>
              </a:rPr>
              <a:t>bring comfort to their needs. </a:t>
            </a:r>
            <a:br>
              <a:rPr lang="en-US" sz="5867" dirty="0">
                <a:solidFill>
                  <a:schemeClr val="bg1"/>
                </a:solidFill>
              </a:rPr>
            </a:br>
            <a:r>
              <a:rPr lang="en-US" sz="5867" dirty="0">
                <a:solidFill>
                  <a:schemeClr val="bg1"/>
                </a:solidFill>
              </a:rPr>
              <a:t>And they'll know and sing:</a:t>
            </a:r>
            <a:endParaRPr lang="en-US" sz="5333" dirty="0">
              <a:solidFill>
                <a:schemeClr val="bg1"/>
              </a:solidFill>
            </a:endParaRP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199786268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
            <a:ext cx="11176000" cy="6603999"/>
          </a:xfrm>
        </p:spPr>
        <p:txBody>
          <a:bodyPr anchor="ctr">
            <a:normAutofit fontScale="92500"/>
          </a:bodyPr>
          <a:lstStyle/>
          <a:p>
            <a:pPr marL="0" indent="0" algn="ctr">
              <a:lnSpc>
                <a:spcPct val="100000"/>
              </a:lnSpc>
              <a:spcBef>
                <a:spcPts val="0"/>
              </a:spcBef>
              <a:buNone/>
            </a:pPr>
            <a:r>
              <a:rPr lang="en-US" sz="5333" b="1" dirty="0">
                <a:solidFill>
                  <a:schemeClr val="bg1"/>
                </a:solidFill>
              </a:rPr>
              <a:t>Refrain</a:t>
            </a:r>
          </a:p>
          <a:p>
            <a:pPr marL="0" indent="0" algn="ctr">
              <a:lnSpc>
                <a:spcPct val="100000"/>
              </a:lnSpc>
              <a:spcBef>
                <a:spcPts val="0"/>
              </a:spcBef>
              <a:buNone/>
            </a:pPr>
            <a:r>
              <a:rPr lang="en-US" sz="6400" dirty="0">
                <a:solidFill>
                  <a:schemeClr val="bg1"/>
                </a:solidFill>
              </a:rPr>
              <a:t>With one voice we'll pass the Word along; </a:t>
            </a:r>
            <a:r>
              <a:rPr lang="en-US" sz="6400" dirty="0">
                <a:solidFill>
                  <a:schemeClr val="bg1"/>
                </a:solidFill>
              </a:rPr>
              <a:t>with </a:t>
            </a:r>
            <a:r>
              <a:rPr lang="en-US" sz="6400" dirty="0">
                <a:solidFill>
                  <a:schemeClr val="bg1"/>
                </a:solidFill>
              </a:rPr>
              <a:t>one voice, bring justice to the world. </a:t>
            </a:r>
            <a:r>
              <a:rPr lang="en-US" sz="6400" dirty="0">
                <a:solidFill>
                  <a:schemeClr val="bg1"/>
                </a:solidFill>
              </a:rPr>
              <a:t> And </a:t>
            </a:r>
            <a:r>
              <a:rPr lang="en-US" sz="6400" dirty="0">
                <a:solidFill>
                  <a:schemeClr val="bg1"/>
                </a:solidFill>
              </a:rPr>
              <a:t>with all the angels </a:t>
            </a:r>
            <a:r>
              <a:rPr lang="en-US" sz="6400" dirty="0">
                <a:solidFill>
                  <a:schemeClr val="bg1"/>
                </a:solidFill>
              </a:rPr>
              <a:t> we'll </a:t>
            </a:r>
            <a:r>
              <a:rPr lang="en-US" sz="6400" dirty="0">
                <a:solidFill>
                  <a:schemeClr val="bg1"/>
                </a:solidFill>
              </a:rPr>
              <a:t>spread the goodness of God. </a:t>
            </a:r>
            <a:r>
              <a:rPr lang="en-US" sz="6400" dirty="0">
                <a:solidFill>
                  <a:schemeClr val="bg1"/>
                </a:solidFill>
              </a:rPr>
              <a:t>With </a:t>
            </a:r>
            <a:r>
              <a:rPr lang="en-US" sz="6400" dirty="0">
                <a:solidFill>
                  <a:schemeClr val="bg1"/>
                </a:solidFill>
              </a:rPr>
              <a:t>all power and glory </a:t>
            </a:r>
            <a:br>
              <a:rPr lang="en-US" sz="6400" dirty="0">
                <a:solidFill>
                  <a:schemeClr val="bg1"/>
                </a:solidFill>
              </a:rPr>
            </a:br>
            <a:r>
              <a:rPr lang="en-US" sz="6400" dirty="0">
                <a:solidFill>
                  <a:schemeClr val="bg1"/>
                </a:solidFill>
              </a:rPr>
              <a:t>the Word of God shall reign.</a:t>
            </a: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33998981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79401"/>
            <a:ext cx="11480800" cy="6127195"/>
          </a:xfrm>
        </p:spPr>
        <p:txBody>
          <a:bodyPr>
            <a:normAutofit lnSpcReduction="10000"/>
          </a:bodyPr>
          <a:lstStyle/>
          <a:p>
            <a:pPr marL="0" indent="0" algn="ctr">
              <a:lnSpc>
                <a:spcPct val="100000"/>
              </a:lnSpc>
              <a:spcBef>
                <a:spcPts val="0"/>
              </a:spcBef>
              <a:buNone/>
            </a:pPr>
            <a:r>
              <a:rPr lang="en-US" sz="5333" dirty="0">
                <a:solidFill>
                  <a:schemeClr val="bg1"/>
                </a:solidFill>
              </a:rPr>
              <a:t>Verse 4</a:t>
            </a:r>
          </a:p>
          <a:p>
            <a:pPr marL="0" indent="0" algn="ctr">
              <a:lnSpc>
                <a:spcPct val="100000"/>
              </a:lnSpc>
              <a:spcBef>
                <a:spcPts val="0"/>
              </a:spcBef>
              <a:buNone/>
            </a:pPr>
            <a:r>
              <a:rPr lang="en-US" sz="5867" dirty="0">
                <a:solidFill>
                  <a:schemeClr val="bg1"/>
                </a:solidFill>
              </a:rPr>
              <a:t>Take the Word to the nations </a:t>
            </a:r>
            <a:r>
              <a:rPr lang="en-US" sz="5867" dirty="0" err="1">
                <a:solidFill>
                  <a:schemeClr val="bg1"/>
                </a:solidFill>
              </a:rPr>
              <a:t>ev'rywhere</a:t>
            </a:r>
            <a:r>
              <a:rPr lang="en-US" sz="5867" dirty="0">
                <a:solidFill>
                  <a:schemeClr val="bg1"/>
                </a:solidFill>
              </a:rPr>
              <a:t>: </a:t>
            </a:r>
            <a:r>
              <a:rPr lang="en-US" sz="5867" dirty="0">
                <a:solidFill>
                  <a:schemeClr val="bg1"/>
                </a:solidFill>
              </a:rPr>
              <a:t>shine </a:t>
            </a:r>
            <a:r>
              <a:rPr lang="en-US" sz="5867" dirty="0">
                <a:solidFill>
                  <a:schemeClr val="bg1"/>
                </a:solidFill>
              </a:rPr>
              <a:t>the light of Christ for all to see! </a:t>
            </a:r>
            <a:br>
              <a:rPr lang="en-US" sz="5867" dirty="0">
                <a:solidFill>
                  <a:schemeClr val="bg1"/>
                </a:solidFill>
              </a:rPr>
            </a:br>
            <a:r>
              <a:rPr lang="en-US" sz="5867" dirty="0">
                <a:solidFill>
                  <a:schemeClr val="bg1"/>
                </a:solidFill>
              </a:rPr>
              <a:t>May the witness of our lives </a:t>
            </a:r>
          </a:p>
          <a:p>
            <a:pPr marL="0" indent="0" algn="ctr">
              <a:lnSpc>
                <a:spcPct val="100000"/>
              </a:lnSpc>
              <a:spcBef>
                <a:spcPts val="0"/>
              </a:spcBef>
              <a:buNone/>
            </a:pPr>
            <a:r>
              <a:rPr lang="en-US" sz="5867" dirty="0">
                <a:solidFill>
                  <a:schemeClr val="bg1"/>
                </a:solidFill>
              </a:rPr>
              <a:t>transform the world anew. </a:t>
            </a:r>
            <a:br>
              <a:rPr lang="en-US" sz="5867" dirty="0">
                <a:solidFill>
                  <a:schemeClr val="bg1"/>
                </a:solidFill>
              </a:rPr>
            </a:br>
            <a:r>
              <a:rPr lang="en-US" sz="5867" dirty="0">
                <a:solidFill>
                  <a:schemeClr val="bg1"/>
                </a:solidFill>
              </a:rPr>
              <a:t>And we'll shine, we'll shine:</a:t>
            </a: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23207157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
            <a:ext cx="11176000" cy="6603999"/>
          </a:xfrm>
        </p:spPr>
        <p:txBody>
          <a:bodyPr anchor="ctr">
            <a:normAutofit fontScale="92500"/>
          </a:bodyPr>
          <a:lstStyle/>
          <a:p>
            <a:pPr marL="0" indent="0" algn="ctr">
              <a:lnSpc>
                <a:spcPct val="100000"/>
              </a:lnSpc>
              <a:spcBef>
                <a:spcPts val="0"/>
              </a:spcBef>
              <a:buNone/>
            </a:pPr>
            <a:r>
              <a:rPr lang="en-US" sz="5333" b="1" dirty="0">
                <a:solidFill>
                  <a:schemeClr val="bg1"/>
                </a:solidFill>
              </a:rPr>
              <a:t>Refrain</a:t>
            </a:r>
          </a:p>
          <a:p>
            <a:pPr marL="0" indent="0" algn="ctr">
              <a:lnSpc>
                <a:spcPct val="100000"/>
              </a:lnSpc>
              <a:spcBef>
                <a:spcPts val="0"/>
              </a:spcBef>
              <a:buNone/>
            </a:pPr>
            <a:r>
              <a:rPr lang="en-US" sz="6400" dirty="0">
                <a:solidFill>
                  <a:schemeClr val="bg1"/>
                </a:solidFill>
              </a:rPr>
              <a:t>With one voice we'll pass the Word along; </a:t>
            </a:r>
            <a:r>
              <a:rPr lang="en-US" sz="6400" dirty="0">
                <a:solidFill>
                  <a:schemeClr val="bg1"/>
                </a:solidFill>
              </a:rPr>
              <a:t>with </a:t>
            </a:r>
            <a:r>
              <a:rPr lang="en-US" sz="6400" dirty="0">
                <a:solidFill>
                  <a:schemeClr val="bg1"/>
                </a:solidFill>
              </a:rPr>
              <a:t>one voice, bring justice to the world. </a:t>
            </a:r>
            <a:r>
              <a:rPr lang="en-US" sz="6400" dirty="0">
                <a:solidFill>
                  <a:schemeClr val="bg1"/>
                </a:solidFill>
              </a:rPr>
              <a:t> And </a:t>
            </a:r>
            <a:r>
              <a:rPr lang="en-US" sz="6400" dirty="0">
                <a:solidFill>
                  <a:schemeClr val="bg1"/>
                </a:solidFill>
              </a:rPr>
              <a:t>with all the angels </a:t>
            </a:r>
            <a:r>
              <a:rPr lang="en-US" sz="6400" dirty="0">
                <a:solidFill>
                  <a:schemeClr val="bg1"/>
                </a:solidFill>
              </a:rPr>
              <a:t> we'll </a:t>
            </a:r>
            <a:r>
              <a:rPr lang="en-US" sz="6400" dirty="0">
                <a:solidFill>
                  <a:schemeClr val="bg1"/>
                </a:solidFill>
              </a:rPr>
              <a:t>spread the goodness of God. </a:t>
            </a:r>
            <a:r>
              <a:rPr lang="en-US" sz="6400" dirty="0">
                <a:solidFill>
                  <a:schemeClr val="bg1"/>
                </a:solidFill>
              </a:rPr>
              <a:t>With </a:t>
            </a:r>
            <a:r>
              <a:rPr lang="en-US" sz="6400" dirty="0">
                <a:solidFill>
                  <a:schemeClr val="bg1"/>
                </a:solidFill>
              </a:rPr>
              <a:t>all power and glory </a:t>
            </a:r>
            <a:br>
              <a:rPr lang="en-US" sz="6400" dirty="0">
                <a:solidFill>
                  <a:schemeClr val="bg1"/>
                </a:solidFill>
              </a:rPr>
            </a:br>
            <a:r>
              <a:rPr lang="en-US" sz="6400" dirty="0">
                <a:solidFill>
                  <a:schemeClr val="bg1"/>
                </a:solidFill>
              </a:rPr>
              <a:t>the Word of God shall reign.</a:t>
            </a:r>
          </a:p>
        </p:txBody>
      </p:sp>
      <p:sp>
        <p:nvSpPr>
          <p:cNvPr id="5" name="TextBox 4"/>
          <p:cNvSpPr txBox="1"/>
          <p:nvPr/>
        </p:nvSpPr>
        <p:spPr>
          <a:xfrm>
            <a:off x="0" y="6406597"/>
            <a:ext cx="12192000" cy="379656"/>
          </a:xfrm>
          <a:prstGeom prst="rect">
            <a:avLst/>
          </a:prstGeom>
          <a:noFill/>
        </p:spPr>
        <p:txBody>
          <a:bodyPr wrap="square" rtlCol="0">
            <a:spAutoFit/>
          </a:bodyPr>
          <a:lstStyle/>
          <a:p>
            <a:pPr algn="ctr"/>
            <a:r>
              <a:rPr lang="en-US" sz="1867" dirty="0">
                <a:solidFill>
                  <a:schemeClr val="bg1">
                    <a:lumMod val="50000"/>
                  </a:schemeClr>
                </a:solidFill>
                <a:latin typeface="Agency FB" panose="020B0503020202020204" pitchFamily="34" charset="0"/>
              </a:rPr>
              <a:t>© 1998, Ricky Manalo, CSP. Published by Spirit &amp; Song ®, a division of OCP. All rights reserved. </a:t>
            </a:r>
            <a:r>
              <a:rPr lang="en-US" sz="1867" kern="0" dirty="0">
                <a:solidFill>
                  <a:schemeClr val="bg1">
                    <a:lumMod val="50000"/>
                  </a:schemeClr>
                </a:solidFill>
                <a:latin typeface="Agency FB" panose="020B0503020202020204" pitchFamily="34" charset="0"/>
                <a:cs typeface="Arial" pitchFamily="34" charset="0"/>
              </a:rPr>
              <a:t>One License#734524-A, One License Song#83195</a:t>
            </a:r>
            <a:endParaRPr lang="en-US" sz="1867" dirty="0">
              <a:solidFill>
                <a:schemeClr val="bg1">
                  <a:lumMod val="50000"/>
                </a:schemeClr>
              </a:solidFill>
              <a:latin typeface="Agency FB" panose="020B0503020202020204" pitchFamily="34" charset="0"/>
            </a:endParaRPr>
          </a:p>
        </p:txBody>
      </p:sp>
    </p:spTree>
    <p:extLst>
      <p:ext uri="{BB962C8B-B14F-4D97-AF65-F5344CB8AC3E}">
        <p14:creationId xmlns:p14="http://schemas.microsoft.com/office/powerpoint/2010/main" val="1133118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sz="4800"/>
          </a:p>
        </p:txBody>
      </p:sp>
      <p:sp>
        <p:nvSpPr>
          <p:cNvPr id="3" name="Content Placeholder 2"/>
          <p:cNvSpPr>
            <a:spLocks noGrp="1"/>
          </p:cNvSpPr>
          <p:nvPr>
            <p:ph idx="1"/>
          </p:nvPr>
        </p:nvSpPr>
        <p:spPr/>
        <p:txBody>
          <a:bodyPr/>
          <a:lstStyle/>
          <a:p>
            <a:endParaRPr lang="en-US"/>
          </a:p>
        </p:txBody>
      </p:sp>
      <p:pic>
        <p:nvPicPr>
          <p:cNvPr id="5" name="Picture 2" descr="Background - Ordinary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57" y="4486666"/>
            <a:ext cx="1462502" cy="209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79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M Mass of Resurrection Template" id="{253C7824-3C12-421C-B790-CBEBBB96593D}" vid="{89060698-8232-49D0-846B-E6A4B1F2D7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OLM Mass of Resurrection Template</Template>
  <TotalTime>14</TotalTime>
  <Words>3475</Words>
  <Application>Microsoft Office PowerPoint</Application>
  <PresentationFormat>Widescreen</PresentationFormat>
  <Paragraphs>262</Paragraphs>
  <Slides>95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95</vt:i4>
      </vt:variant>
    </vt:vector>
  </HeadingPairs>
  <TitlesOfParts>
    <vt:vector size="103" baseType="lpstr">
      <vt:lpstr>Agency FB</vt:lpstr>
      <vt:lpstr>Arial</vt:lpstr>
      <vt:lpstr>Arial Narrow</vt:lpstr>
      <vt:lpstr>Bahnschrift Light Condensed</vt:lpstr>
      <vt:lpstr>Calibri</vt:lpstr>
      <vt:lpstr>Calibri Light</vt:lpstr>
      <vt:lpstr>Times New Roman</vt:lpstr>
      <vt:lpstr>Office Theme</vt:lpstr>
      <vt:lpstr>11TH SUNDAY IN ORDINARY TIME</vt:lpstr>
      <vt:lpstr>PowerPoint Presentation</vt:lpstr>
      <vt:lpstr>PowerPoint Presentation</vt:lpstr>
      <vt:lpstr>PowerPoint Presentation</vt:lpstr>
      <vt:lpstr>PowerPoint Presentation</vt:lpstr>
      <vt:lpstr>PowerPoint Presentation</vt:lpstr>
      <vt:lpstr>LORD HAVE MERCY</vt:lpstr>
      <vt:lpstr>PowerPoint Presentation</vt:lpstr>
      <vt:lpstr>Glory to God in the highest, and on earth peace, peace to people of good will. We praise you, we bless you, we adore you, we glorify you,</vt:lpstr>
      <vt:lpstr>PowerPoint Presentation</vt:lpstr>
      <vt:lpstr>PowerPoint Presentation</vt:lpstr>
      <vt:lpstr>PowerPoint Presentation</vt:lpstr>
      <vt:lpstr>PowerPoint Presentation</vt:lpstr>
      <vt:lpstr>BOOK OF EXODUS</vt:lpstr>
      <vt:lpstr>In those days, the Israelites came to the desert of Sinai and pitched camp. While Israel was encamped here in front of the mountain, Moses went up the mountain to God. Then the LORD called to him and said, “Thus shall you say to the house of Jacob;</vt:lpstr>
      <vt:lpstr>tell the Israelites: You have seen for yourselves how I treated the Egyptians and how I bore you up on eagle wings and brought you here to myself.  Therefore, if you hearken to my voice and keep my covenant,</vt:lpstr>
      <vt:lpstr>you shall be my special possession, dearer to me than all other people, though all the earth is mine. You shall be to me a kingdom of priests, a holy nation.”</vt:lpstr>
      <vt:lpstr>PowerPoint Presentation</vt:lpstr>
      <vt:lpstr>PowerPoint Presentation</vt:lpstr>
      <vt:lpstr>Sing joyfully to the LORD, all you lands;     serve the LORD with gladness;     come before him with joyful song. R. We are his people: the sheep of his flock.</vt:lpstr>
      <vt:lpstr>Know that the LORD is God;     he made us, his we are;     his people, the flock he tends. R. We are his people: the sheep of his flock.</vt:lpstr>
      <vt:lpstr>The LORD is good:     his kindness endures forever,     and his faithfulness to all generations. R. We are his people: the sheep of his flock.</vt:lpstr>
      <vt:lpstr>PowerPoint Presentation</vt:lpstr>
      <vt:lpstr>PowerPoint Presentation</vt:lpstr>
      <vt:lpstr>Brothers and sisters: Christ, while we were still helpless,  yet died at the appointed time for the ungodly. Indeed, only with difficulty does one die for a just person, though perhaps for a good person one might even find courage to die.</vt:lpstr>
      <vt:lpstr>But God proves his love for us in that while we were still sinners Christ died for us. How much more then, since we are now justified by his blood, will we be saved through him from the wrath.</vt:lpstr>
      <vt:lpstr>Indeed, if, while we were enemies, we were reconciled to God through the death of his Son, how much more, once reconciled, will we be saved by his life.</vt:lpstr>
      <vt:lpstr>Not only that, but we also boast of God through our Lord Jesus Christ, through whom we have now received reconciliation.</vt:lpstr>
      <vt:lpstr>PowerPoint Presentation</vt:lpstr>
      <vt:lpstr>PowerPoint Presentation</vt:lpstr>
      <vt:lpstr>PowerPoint Presentation</vt:lpstr>
      <vt:lpstr>HOLY GOSPEL ACCORDING TO MATTHEW</vt:lpstr>
      <vt:lpstr>At the sight of the crowds, Jesus’ heart was moved with pity for them  because they were troubled and abandoned, like sheep without a shepherd. Then he said to his disciples,</vt:lpstr>
      <vt:lpstr>“The harvest is abundant but the laborers are few; so ask the master of the harvest to send out laborers for his harvest.”</vt:lpstr>
      <vt:lpstr>Then he summoned his twelve disciples and gave them authority over unclean spirits to drive them out and to cure every disease and every illness. The names of the twelve apostles are these:</vt:lpstr>
      <vt:lpstr>first, Simon called Peter, and his brother Andrew; James, the son of Zebedee, and his brother John; Philip and Bartholomew, Thomas and Matthew the tax collector; James, the son of Alphaeus, and Thaddeus; Simon from Cana, and Judas Iscariot who betrayed him.</vt:lpstr>
      <vt:lpstr>Jesus sent out these twelve after instructing them thus, “Do not go into pagan territory or enter a Samaritan town. Go rather to the lost sheep of the house of Israel.</vt:lpstr>
      <vt:lpstr>As you go, make this proclamation: ‘The kingdom of heaven is at hand.’ Cure the sick, raise the dead, cleanse lepers, drive out demons. Without cost you have received; without cost you are to give.”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vt:lpstr>
      <vt:lpstr>MEMORIAL ACCLAMATION</vt:lpstr>
      <vt:lpstr>PowerPoint Presentation</vt:lpstr>
      <vt:lpstr>AMEN</vt:lpstr>
      <vt:lpstr>PowerPoint Presentation</vt:lpstr>
      <vt:lpstr>LAMB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Renew in your Church the truth, beauty, and goodness contained in the Most Blessed Eucharist.  Jesus, living in the Eucharist, come and live in me.  Jesus, healing in the Eucharist, come and heal me. Jesus, sacrificing yourself in the Eucharist,</vt:lpstr>
      <vt:lpstr>come and suffer in me. Jesus, rising in the Eucharist, come and rise to new life in me. Jesus, loving in the Eucharist, come and love in me. Lord Jesus Christ,  through the paschal mystery of your death and resurrection made present in every Holy Mass, pour out your healing love on your Church and on our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SUNDAY IN ORDINARY TIME</dc:title>
  <dc:creator>Mary Ann Llamedo</dc:creator>
  <cp:lastModifiedBy>Mary Ann Llamedo</cp:lastModifiedBy>
  <cp:revision>3</cp:revision>
  <dcterms:created xsi:type="dcterms:W3CDTF">2023-06-17T22:37:28Z</dcterms:created>
  <dcterms:modified xsi:type="dcterms:W3CDTF">2023-06-17T22:51:54Z</dcterms:modified>
</cp:coreProperties>
</file>